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6" r:id="rId4"/>
    <p:sldMasterId id="2147483698" r:id="rId5"/>
  </p:sldMasterIdLst>
  <p:notesMasterIdLst>
    <p:notesMasterId r:id="rId43"/>
  </p:notesMasterIdLst>
  <p:handoutMasterIdLst>
    <p:handoutMasterId r:id="rId44"/>
  </p:handoutMasterIdLst>
  <p:sldIdLst>
    <p:sldId id="276" r:id="rId6"/>
    <p:sldId id="257" r:id="rId7"/>
    <p:sldId id="258" r:id="rId8"/>
    <p:sldId id="277" r:id="rId9"/>
    <p:sldId id="278" r:id="rId10"/>
    <p:sldId id="279" r:id="rId11"/>
    <p:sldId id="280" r:id="rId12"/>
    <p:sldId id="281" r:id="rId13"/>
    <p:sldId id="282" r:id="rId14"/>
    <p:sldId id="287" r:id="rId15"/>
    <p:sldId id="283" r:id="rId16"/>
    <p:sldId id="288" r:id="rId17"/>
    <p:sldId id="284" r:id="rId18"/>
    <p:sldId id="285" r:id="rId19"/>
    <p:sldId id="286" r:id="rId20"/>
    <p:sldId id="290" r:id="rId21"/>
    <p:sldId id="291" r:id="rId22"/>
    <p:sldId id="296" r:id="rId23"/>
    <p:sldId id="295" r:id="rId24"/>
    <p:sldId id="292" r:id="rId25"/>
    <p:sldId id="293" r:id="rId26"/>
    <p:sldId id="294" r:id="rId27"/>
    <p:sldId id="298" r:id="rId28"/>
    <p:sldId id="299" r:id="rId29"/>
    <p:sldId id="300" r:id="rId30"/>
    <p:sldId id="309" r:id="rId31"/>
    <p:sldId id="301" r:id="rId32"/>
    <p:sldId id="302" r:id="rId33"/>
    <p:sldId id="305" r:id="rId34"/>
    <p:sldId id="303" r:id="rId35"/>
    <p:sldId id="306" r:id="rId36"/>
    <p:sldId id="307" r:id="rId37"/>
    <p:sldId id="308" r:id="rId38"/>
    <p:sldId id="310" r:id="rId39"/>
    <p:sldId id="311" r:id="rId40"/>
    <p:sldId id="313" r:id="rId41"/>
    <p:sldId id="31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49" userDrawn="1">
          <p15:clr>
            <a:srgbClr val="A4A3A4"/>
          </p15:clr>
        </p15:guide>
        <p15:guide id="2" pos="23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1"/>
    <a:srgbClr val="000000"/>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howGuides="1">
      <p:cViewPr>
        <p:scale>
          <a:sx n="77" d="100"/>
          <a:sy n="77" d="100"/>
        </p:scale>
        <p:origin x="-701" y="-250"/>
      </p:cViewPr>
      <p:guideLst>
        <p:guide orient="horz" pos="1049"/>
        <p:guide pos="2328"/>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Cyrillic Book" panose="020B0502020204020303"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Futura Cyrillic Book" panose="020B0502020204020303" charset="0"/>
              </a:rPr>
              <a:t>11/19/2024</a:t>
            </a:fld>
            <a:endParaRPr lang="en-US">
              <a:latin typeface="Futura Cyrillic Book" panose="020B0502020204020303"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Cyrillic Book" panose="020B0502020204020303"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Futura Cyrillic Book" panose="020B0502020204020303" charset="0"/>
              </a:rPr>
              <a:t>‹#›</a:t>
            </a:fld>
            <a:endParaRPr lang="en-US">
              <a:latin typeface="Futura Cyrillic Book" panose="020B0502020204020303" charset="0"/>
            </a:endParaRPr>
          </a:p>
        </p:txBody>
      </p:sp>
    </p:spTree>
    <p:extLst>
      <p:ext uri="{BB962C8B-B14F-4D97-AF65-F5344CB8AC3E}">
        <p14:creationId xmlns:p14="http://schemas.microsoft.com/office/powerpoint/2010/main" val="1488413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utura Cyrillic Book" panose="020B0502020204020303"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utura Cyrillic Book" panose="020B0502020204020303" charset="0"/>
              </a:defRPr>
            </a:lvl1pPr>
          </a:lstStyle>
          <a:p>
            <a:fld id="{0ECD8AD1-49EC-45F2-A2FF-1FE3195688C5}" type="datetimeFigureOut">
              <a:rPr lang="en-IN" smtClean="0"/>
              <a:t>19-11-2024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utura Cyrillic Book" panose="020B0502020204020303"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utura Cyrillic Book" panose="020B0502020204020303" charset="0"/>
              </a:defRPr>
            </a:lvl1pPr>
          </a:lstStyle>
          <a:p>
            <a:fld id="{7782813F-5D25-4BB6-888C-4601F85758C5}" type="slidenum">
              <a:rPr lang="en-IN" smtClean="0"/>
              <a:t>‹#›</a:t>
            </a:fld>
            <a:endParaRPr lang="en-IN"/>
          </a:p>
        </p:txBody>
      </p:sp>
    </p:spTree>
    <p:extLst>
      <p:ext uri="{BB962C8B-B14F-4D97-AF65-F5344CB8AC3E}">
        <p14:creationId xmlns:p14="http://schemas.microsoft.com/office/powerpoint/2010/main" val="305413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utura Cyrillic Book" panose="020B0502020204020303" charset="0"/>
        <a:ea typeface="+mn-ea"/>
        <a:cs typeface="+mn-cs"/>
      </a:defRPr>
    </a:lvl1pPr>
    <a:lvl2pPr marL="457200" algn="l" defTabSz="914400" rtl="0" eaLnBrk="1" latinLnBrk="0" hangingPunct="1">
      <a:defRPr sz="1200" kern="1200">
        <a:solidFill>
          <a:schemeClr val="tx1"/>
        </a:solidFill>
        <a:latin typeface="Futura Cyrillic Book" panose="020B0502020204020303" charset="0"/>
        <a:ea typeface="+mn-ea"/>
        <a:cs typeface="+mn-cs"/>
      </a:defRPr>
    </a:lvl2pPr>
    <a:lvl3pPr marL="914400" algn="l" defTabSz="914400" rtl="0" eaLnBrk="1" latinLnBrk="0" hangingPunct="1">
      <a:defRPr sz="1200" kern="1200">
        <a:solidFill>
          <a:schemeClr val="tx1"/>
        </a:solidFill>
        <a:latin typeface="Futura Cyrillic Book" panose="020B0502020204020303" charset="0"/>
        <a:ea typeface="+mn-ea"/>
        <a:cs typeface="+mn-cs"/>
      </a:defRPr>
    </a:lvl3pPr>
    <a:lvl4pPr marL="1371600" algn="l" defTabSz="914400" rtl="0" eaLnBrk="1" latinLnBrk="0" hangingPunct="1">
      <a:defRPr sz="1200" kern="1200">
        <a:solidFill>
          <a:schemeClr val="tx1"/>
        </a:solidFill>
        <a:latin typeface="Futura Cyrillic Book" panose="020B0502020204020303" charset="0"/>
        <a:ea typeface="+mn-ea"/>
        <a:cs typeface="+mn-cs"/>
      </a:defRPr>
    </a:lvl4pPr>
    <a:lvl5pPr marL="1828800" algn="l" defTabSz="914400" rtl="0" eaLnBrk="1" latinLnBrk="0" hangingPunct="1">
      <a:defRPr sz="1200" kern="1200">
        <a:solidFill>
          <a:schemeClr val="tx1"/>
        </a:solidFill>
        <a:latin typeface="Futura Cyrillic Book" panose="020B05020202040203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82813F-5D25-4BB6-888C-4601F85758C5}" type="slidenum">
              <a:rPr lang="en-IN" smtClean="0"/>
              <a:t>2</a:t>
            </a:fld>
            <a:endParaRPr lang="en-IN"/>
          </a:p>
        </p:txBody>
      </p:sp>
    </p:spTree>
    <p:extLst>
      <p:ext uri="{BB962C8B-B14F-4D97-AF65-F5344CB8AC3E}">
        <p14:creationId xmlns:p14="http://schemas.microsoft.com/office/powerpoint/2010/main" val="104312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B80835-DEB3-4275-B379-2566D87801A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B80835-DEB3-4275-B379-2566D87801A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B80835-DEB3-4275-B379-2566D87801AD}"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B80835-DEB3-4275-B379-2566D87801AD}" type="datetimeFigureOut">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B80835-DEB3-4275-B379-2566D87801AD}" type="datetimeFigureOut">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B80835-DEB3-4275-B379-2566D87801AD}" type="datetimeFigureOut">
              <a:rPr lang="en-US" smtClean="0"/>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B80835-DEB3-4275-B379-2566D87801AD}"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B80835-DEB3-4275-B379-2566D87801AD}"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01822-BBE1-4BC5-B54E-43DAA9793F70}"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281ACE-890E-4B55-88CA-A440D73ED3A3}"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1BB8E-5703-4605-9BD4-B6282EF196A0}" type="slidenum">
              <a:rPr lang="en-US" smtClean="0"/>
              <a:t>‹#›</a:t>
            </a:fld>
            <a:endParaRPr lang="en-US"/>
          </a:p>
        </p:txBody>
      </p:sp>
      <p:pic>
        <p:nvPicPr>
          <p:cNvPr id="9" name="Picture 8" descr="Logo&#10;&#10;Description automatically generated"/>
          <p:cNvPicPr>
            <a:picLocks noChangeAspect="1"/>
          </p:cNvPicPr>
          <p:nvPr userDrawn="1"/>
        </p:nvPicPr>
        <p:blipFill rotWithShape="1">
          <a:blip r:embed="rId3" cstate="print">
            <a:extLst>
              <a:ext uri="{28A0092B-C50C-407E-A947-70E740481C1C}">
                <a14:useLocalDpi xmlns:a14="http://schemas.microsoft.com/office/drawing/2010/main" val="0"/>
              </a:ext>
            </a:extLst>
          </a:blip>
          <a:srcRect b="37988"/>
          <a:stretch>
            <a:fillRect/>
          </a:stretch>
        </p:blipFill>
        <p:spPr>
          <a:xfrm>
            <a:off x="10256520" y="0"/>
            <a:ext cx="2194560" cy="956268"/>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04923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898027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40893944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F95999-A99C-46D6-BFDA-AEFA180EA74F}"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4502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F95999-A99C-46D6-BFDA-AEFA180EA74F}"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F95999-A99C-46D6-BFDA-AEFA180EA74F}" type="datetimeFigureOut">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30659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EF95999-A99C-46D6-BFDA-AEFA180EA74F}" type="datetimeFigureOut">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25688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8764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844401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3641712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2856640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F95999-A99C-46D6-BFDA-AEFA180EA74F}"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96927-E4BC-4077-9E7B-25FA85E7CDDE}" type="slidenum">
              <a:rPr lang="en-US" smtClean="0"/>
              <a:t>‹#›</a:t>
            </a:fld>
            <a:endParaRPr lang="en-US"/>
          </a:p>
        </p:txBody>
      </p:sp>
    </p:spTree>
    <p:extLst>
      <p:ext uri="{BB962C8B-B14F-4D97-AF65-F5344CB8AC3E}">
        <p14:creationId xmlns:p14="http://schemas.microsoft.com/office/powerpoint/2010/main" val="15829245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587662" y="2359025"/>
            <a:ext cx="8611845" cy="1737486"/>
          </a:xfrm>
        </p:spPr>
        <p:txBody>
          <a:bodyPr anchor="b">
            <a:normAutofit/>
          </a:bodyPr>
          <a:lstStyle>
            <a:lvl1pPr algn="ctr">
              <a:defRPr sz="5400">
                <a:latin typeface="Times New Roman" panose="02020603050405020304" pitchFamily="18" charset="0"/>
                <a:cs typeface="Times New Roman" panose="02020603050405020304" pitchFamily="18" charset="0"/>
              </a:defRPr>
            </a:lvl1pPr>
          </a:lstStyle>
          <a:p>
            <a:r>
              <a:rPr lang="en-US" smtClean="0"/>
              <a:t>Click to edit Master title style</a:t>
            </a:r>
            <a:endParaRPr lang="en-IN" dirty="0"/>
          </a:p>
        </p:txBody>
      </p:sp>
      <p:sp>
        <p:nvSpPr>
          <p:cNvPr id="3" name="Subtitle 2"/>
          <p:cNvSpPr>
            <a:spLocks noGrp="1"/>
          </p:cNvSpPr>
          <p:nvPr>
            <p:ph type="subTitle" idx="1"/>
          </p:nvPr>
        </p:nvSpPr>
        <p:spPr>
          <a:xfrm>
            <a:off x="2587661" y="4096512"/>
            <a:ext cx="8632377" cy="1161288"/>
          </a:xfrm>
        </p:spPr>
        <p:txBody>
          <a:bodyPr/>
          <a:lstStyle>
            <a:lvl1pPr marL="0" indent="0" algn="ctr">
              <a:buNone/>
              <a:defRPr sz="2800">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dirty="0"/>
          </a:p>
        </p:txBody>
      </p:sp>
      <p:sp>
        <p:nvSpPr>
          <p:cNvPr id="4" name="Date Placeholder 3"/>
          <p:cNvSpPr>
            <a:spLocks noGrp="1"/>
          </p:cNvSpPr>
          <p:nvPr>
            <p:ph type="dt" sz="half" idx="10"/>
          </p:nvPr>
        </p:nvSpPr>
        <p:spPr/>
        <p:txBody>
          <a:bodyPr/>
          <a:lstStyle/>
          <a:p>
            <a:fld id="{13DEBFF9-C1BC-4DEE-8AA1-FAADDA4BB682}" type="datetimeFigureOut">
              <a:rPr lang="en-IN" smtClean="0">
                <a:solidFill>
                  <a:prstClr val="black">
                    <a:tint val="75000"/>
                  </a:prstClr>
                </a:solidFill>
              </a:rPr>
              <a:pPr/>
              <a:t>19-11-2024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D1B57C15-DAF9-4CC7-937B-54EB25CAF4D4}" type="slidenum">
              <a:rPr lang="en-IN" smtClean="0">
                <a:solidFill>
                  <a:prstClr val="black">
                    <a:tint val="75000"/>
                  </a:prstClr>
                </a:solidFill>
              </a:rPr>
              <a:pPr/>
              <a:t>‹#›</a:t>
            </a:fld>
            <a:endParaRPr lang="en-IN">
              <a:solidFill>
                <a:prstClr val="black">
                  <a:tint val="75000"/>
                </a:prstClr>
              </a:solidFill>
            </a:endParaRPr>
          </a:p>
        </p:txBody>
      </p:sp>
      <p:sp>
        <p:nvSpPr>
          <p:cNvPr id="7" name="Rectangle"/>
          <p:cNvSpPr/>
          <p:nvPr userDrawn="1"/>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9" name="Group 8"/>
          <p:cNvGrpSpPr/>
          <p:nvPr userDrawn="1"/>
        </p:nvGrpSpPr>
        <p:grpSpPr>
          <a:xfrm>
            <a:off x="122050" y="1474470"/>
            <a:ext cx="2209165" cy="3067050"/>
            <a:chOff x="230" y="2322"/>
            <a:chExt cx="3479" cy="4830"/>
          </a:xfrm>
        </p:grpSpPr>
        <p:sp>
          <p:nvSpPr>
            <p:cNvPr id="10"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11"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12"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13" name="Image" descr="Image"/>
          <p:cNvPicPr>
            <a:picLocks noChangeAspect="1"/>
          </p:cNvPicPr>
          <p:nvPr userDrawn="1"/>
        </p:nvPicPr>
        <p:blipFill>
          <a:blip r:embed="rId3"/>
          <a:stretch>
            <a:fillRect/>
          </a:stretch>
        </p:blipFill>
        <p:spPr>
          <a:xfrm>
            <a:off x="5560673" y="138146"/>
            <a:ext cx="3006356" cy="2375991"/>
          </a:xfrm>
          <a:prstGeom prst="rect">
            <a:avLst/>
          </a:prstGeom>
          <a:ln w="12700">
            <a:miter lim="400000"/>
            <a:headEnd/>
            <a:tailEnd/>
          </a:ln>
        </p:spPr>
      </p:pic>
      <p:pic>
        <p:nvPicPr>
          <p:cNvPr id="14" name="Picture 13"/>
          <p:cNvPicPr>
            <a:picLocks noChangeAspect="1"/>
          </p:cNvPicPr>
          <p:nvPr userDrawn="1"/>
        </p:nvPicPr>
        <p:blipFill rotWithShape="1">
          <a:blip r:embed="rId4" cstate="print">
            <a:extLst>
              <a:ext uri="{28A0092B-C50C-407E-A947-70E740481C1C}">
                <a14:useLocalDpi xmlns:a14="http://schemas.microsoft.com/office/drawing/2010/main" val="0"/>
              </a:ext>
            </a:extLst>
          </a:blip>
          <a:srcRect l="17359" r="12453"/>
          <a:stretch>
            <a:fillRect/>
          </a:stretch>
        </p:blipFill>
        <p:spPr>
          <a:xfrm>
            <a:off x="2424931" y="4959072"/>
            <a:ext cx="9071069" cy="1898928"/>
          </a:xfrm>
          <a:prstGeom prst="rect">
            <a:avLst/>
          </a:prstGeom>
        </p:spPr>
      </p:pic>
      <p:sp>
        <p:nvSpPr>
          <p:cNvPr id="15" name="TextBox 14"/>
          <p:cNvSpPr txBox="1"/>
          <p:nvPr userDrawn="1"/>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Tree>
    <p:extLst>
      <p:ext uri="{BB962C8B-B14F-4D97-AF65-F5344CB8AC3E}">
        <p14:creationId xmlns:p14="http://schemas.microsoft.com/office/powerpoint/2010/main" val="1894260568"/>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6582" y="365125"/>
            <a:ext cx="8837218" cy="1325563"/>
          </a:xfrm>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en-IN" dirty="0"/>
          </a:p>
        </p:txBody>
      </p:sp>
      <p:sp>
        <p:nvSpPr>
          <p:cNvPr id="3" name="Content Placeholder 2"/>
          <p:cNvSpPr>
            <a:spLocks noGrp="1"/>
          </p:cNvSpPr>
          <p:nvPr>
            <p:ph idx="1"/>
          </p:nvPr>
        </p:nvSpPr>
        <p:spPr>
          <a:xfrm>
            <a:off x="2516582" y="1825625"/>
            <a:ext cx="8837217"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1B57C15-DAF9-4CC7-937B-54EB25CAF4D4}" type="slidenum">
              <a:rPr lang="en-IN" smtClean="0">
                <a:solidFill>
                  <a:prstClr val="black">
                    <a:tint val="75000"/>
                  </a:prstClr>
                </a:solidFill>
              </a:rPr>
              <a:pPr/>
              <a:t>‹#›</a:t>
            </a:fld>
            <a:endParaRPr lang="en-IN">
              <a:solidFill>
                <a:prstClr val="black">
                  <a:tint val="75000"/>
                </a:prstClr>
              </a:solidFill>
            </a:endParaRPr>
          </a:p>
        </p:txBody>
      </p:sp>
      <p:sp>
        <p:nvSpPr>
          <p:cNvPr id="8" name="Rectangle"/>
          <p:cNvSpPr/>
          <p:nvPr userDrawn="1"/>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9" name="Rectangle"/>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10" name="Group 9"/>
          <p:cNvGrpSpPr/>
          <p:nvPr userDrawn="1"/>
        </p:nvGrpSpPr>
        <p:grpSpPr>
          <a:xfrm>
            <a:off x="122050" y="1474470"/>
            <a:ext cx="2209165" cy="3067050"/>
            <a:chOff x="230" y="2322"/>
            <a:chExt cx="3479" cy="4830"/>
          </a:xfrm>
        </p:grpSpPr>
        <p:sp>
          <p:nvSpPr>
            <p:cNvPr id="1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1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13"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p:cNvSpPr txBox="1"/>
          <p:nvPr userDrawn="1"/>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4" name="Date Placeholder 3"/>
          <p:cNvSpPr>
            <a:spLocks noGrp="1"/>
          </p:cNvSpPr>
          <p:nvPr>
            <p:ph type="dt" sz="half" idx="10"/>
          </p:nvPr>
        </p:nvSpPr>
        <p:spPr/>
        <p:txBody>
          <a:bodyPr/>
          <a:lstStyle/>
          <a:p>
            <a:fld id="{13DEBFF9-C1BC-4DEE-8AA1-FAADDA4BB682}" type="datetimeFigureOut">
              <a:rPr lang="en-IN" smtClean="0">
                <a:solidFill>
                  <a:prstClr val="black">
                    <a:tint val="75000"/>
                  </a:prstClr>
                </a:solidFill>
              </a:rPr>
              <a:pPr/>
              <a:t>19-11-2024</a:t>
            </a:fld>
            <a:endParaRPr lang="en-IN">
              <a:solidFill>
                <a:prstClr val="black">
                  <a:tint val="75000"/>
                </a:prstClr>
              </a:solidFill>
            </a:endParaRPr>
          </a:p>
        </p:txBody>
      </p:sp>
    </p:spTree>
    <p:extLst>
      <p:ext uri="{BB962C8B-B14F-4D97-AF65-F5344CB8AC3E}">
        <p14:creationId xmlns:p14="http://schemas.microsoft.com/office/powerpoint/2010/main" val="13891423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16582" y="1709738"/>
            <a:ext cx="8830867"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smtClean="0"/>
              <a:t>Click to edit Master title style</a:t>
            </a:r>
            <a:endParaRPr lang="en-IN" dirty="0"/>
          </a:p>
        </p:txBody>
      </p:sp>
      <p:sp>
        <p:nvSpPr>
          <p:cNvPr id="3" name="Text Placeholder 2"/>
          <p:cNvSpPr>
            <a:spLocks noGrp="1"/>
          </p:cNvSpPr>
          <p:nvPr>
            <p:ph type="body" idx="1"/>
          </p:nvPr>
        </p:nvSpPr>
        <p:spPr>
          <a:xfrm>
            <a:off x="2516582" y="4589463"/>
            <a:ext cx="8830868" cy="1500187"/>
          </a:xfrm>
        </p:spPr>
        <p:txBody>
          <a:bodyPr/>
          <a:lstStyle>
            <a:lvl1pPr marL="0" indent="0">
              <a:buNone/>
              <a:defRPr sz="2800">
                <a:solidFill>
                  <a:schemeClr val="tx1">
                    <a:lumMod val="75000"/>
                    <a:lumOff val="25000"/>
                  </a:schemeClr>
                </a:solidFill>
                <a:latin typeface="Century Gothic" panose="020B0502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D1B57C15-DAF9-4CC7-937B-54EB25CAF4D4}" type="slidenum">
              <a:rPr lang="en-IN" smtClean="0">
                <a:solidFill>
                  <a:prstClr val="black">
                    <a:tint val="75000"/>
                  </a:prstClr>
                </a:solidFill>
              </a:rPr>
              <a:pPr/>
              <a:t>‹#›</a:t>
            </a:fld>
            <a:endParaRPr lang="en-IN">
              <a:solidFill>
                <a:prstClr val="black">
                  <a:tint val="75000"/>
                </a:prstClr>
              </a:solidFill>
            </a:endParaRPr>
          </a:p>
        </p:txBody>
      </p:sp>
      <p:sp>
        <p:nvSpPr>
          <p:cNvPr id="7" name="Rectangle"/>
          <p:cNvSpPr/>
          <p:nvPr userDrawn="1"/>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9" name="Group 8"/>
          <p:cNvGrpSpPr/>
          <p:nvPr userDrawn="1"/>
        </p:nvGrpSpPr>
        <p:grpSpPr>
          <a:xfrm>
            <a:off x="122050" y="1474470"/>
            <a:ext cx="2209165" cy="3067050"/>
            <a:chOff x="230" y="2322"/>
            <a:chExt cx="3479" cy="4830"/>
          </a:xfrm>
        </p:grpSpPr>
        <p:sp>
          <p:nvSpPr>
            <p:cNvPr id="10"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11"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12"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3" name="TextBox 12"/>
          <p:cNvSpPr txBox="1"/>
          <p:nvPr userDrawn="1"/>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4" name="Date Placeholder 3"/>
          <p:cNvSpPr>
            <a:spLocks noGrp="1"/>
          </p:cNvSpPr>
          <p:nvPr>
            <p:ph type="dt" sz="half" idx="10"/>
          </p:nvPr>
        </p:nvSpPr>
        <p:spPr/>
        <p:txBody>
          <a:bodyPr/>
          <a:lstStyle/>
          <a:p>
            <a:fld id="{13DEBFF9-C1BC-4DEE-8AA1-FAADDA4BB682}" type="datetimeFigureOut">
              <a:rPr lang="en-IN" smtClean="0">
                <a:solidFill>
                  <a:prstClr val="black">
                    <a:tint val="75000"/>
                  </a:prstClr>
                </a:solidFill>
              </a:rPr>
              <a:pPr/>
              <a:t>19-11-2024</a:t>
            </a:fld>
            <a:endParaRPr lang="en-IN">
              <a:solidFill>
                <a:prstClr val="black">
                  <a:tint val="75000"/>
                </a:prstClr>
              </a:solidFill>
            </a:endParaRPr>
          </a:p>
        </p:txBody>
      </p:sp>
    </p:spTree>
    <p:extLst>
      <p:ext uri="{BB962C8B-B14F-4D97-AF65-F5344CB8AC3E}">
        <p14:creationId xmlns:p14="http://schemas.microsoft.com/office/powerpoint/2010/main" val="1527405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F95999-A99C-46D6-BFDA-AEFA180EA74F}" type="datetimeFigureOut">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16582" y="365125"/>
            <a:ext cx="8837217" cy="1325563"/>
          </a:xfrm>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en-IN" dirty="0"/>
          </a:p>
        </p:txBody>
      </p:sp>
      <p:sp>
        <p:nvSpPr>
          <p:cNvPr id="3" name="Content Placeholder 2"/>
          <p:cNvSpPr>
            <a:spLocks noGrp="1"/>
          </p:cNvSpPr>
          <p:nvPr>
            <p:ph sz="half" idx="1"/>
          </p:nvPr>
        </p:nvSpPr>
        <p:spPr>
          <a:xfrm>
            <a:off x="2516581" y="1825625"/>
            <a:ext cx="4233123"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Content Placeholder 3"/>
          <p:cNvSpPr>
            <a:spLocks noGrp="1"/>
          </p:cNvSpPr>
          <p:nvPr>
            <p:ph sz="half" idx="2"/>
          </p:nvPr>
        </p:nvSpPr>
        <p:spPr>
          <a:xfrm>
            <a:off x="7059168" y="1825625"/>
            <a:ext cx="4294632"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D1B57C15-DAF9-4CC7-937B-54EB25CAF4D4}" type="slidenum">
              <a:rPr lang="en-IN" smtClean="0">
                <a:solidFill>
                  <a:prstClr val="black">
                    <a:tint val="75000"/>
                  </a:prstClr>
                </a:solidFill>
              </a:rPr>
              <a:pPr/>
              <a:t>‹#›</a:t>
            </a:fld>
            <a:endParaRPr lang="en-IN">
              <a:solidFill>
                <a:prstClr val="black">
                  <a:tint val="75000"/>
                </a:prstClr>
              </a:solidFill>
            </a:endParaRPr>
          </a:p>
        </p:txBody>
      </p:sp>
      <p:sp>
        <p:nvSpPr>
          <p:cNvPr id="8" name="Rectangle"/>
          <p:cNvSpPr/>
          <p:nvPr userDrawn="1"/>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9" name="Rectangle"/>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sp>
        <p:nvSpPr>
          <p:cNvPr id="5" name="Date Placeholder 4"/>
          <p:cNvSpPr>
            <a:spLocks noGrp="1"/>
          </p:cNvSpPr>
          <p:nvPr>
            <p:ph type="dt" sz="half" idx="10"/>
          </p:nvPr>
        </p:nvSpPr>
        <p:spPr/>
        <p:txBody>
          <a:bodyPr/>
          <a:lstStyle/>
          <a:p>
            <a:fld id="{13DEBFF9-C1BC-4DEE-8AA1-FAADDA4BB682}" type="datetimeFigureOut">
              <a:rPr lang="en-IN" smtClean="0">
                <a:solidFill>
                  <a:prstClr val="black">
                    <a:tint val="75000"/>
                  </a:prstClr>
                </a:solidFill>
              </a:rPr>
              <a:pPr/>
              <a:t>19-11-2024</a:t>
            </a:fld>
            <a:endParaRPr lang="en-IN">
              <a:solidFill>
                <a:prstClr val="black">
                  <a:tint val="75000"/>
                </a:prstClr>
              </a:solidFill>
            </a:endParaRPr>
          </a:p>
        </p:txBody>
      </p:sp>
      <p:grpSp>
        <p:nvGrpSpPr>
          <p:cNvPr id="10" name="Group 9"/>
          <p:cNvGrpSpPr/>
          <p:nvPr userDrawn="1"/>
        </p:nvGrpSpPr>
        <p:grpSpPr>
          <a:xfrm>
            <a:off x="122050" y="1474470"/>
            <a:ext cx="2209165" cy="3067050"/>
            <a:chOff x="230" y="2322"/>
            <a:chExt cx="3479" cy="4830"/>
          </a:xfrm>
        </p:grpSpPr>
        <p:sp>
          <p:nvSpPr>
            <p:cNvPr id="1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1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13"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p:cNvSpPr txBox="1"/>
          <p:nvPr userDrawn="1"/>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Tree>
    <p:extLst>
      <p:ext uri="{BB962C8B-B14F-4D97-AF65-F5344CB8AC3E}">
        <p14:creationId xmlns:p14="http://schemas.microsoft.com/office/powerpoint/2010/main" val="26386908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72462" y="365125"/>
            <a:ext cx="8882925" cy="1325563"/>
          </a:xfrm>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en-IN" dirty="0"/>
          </a:p>
        </p:txBody>
      </p:sp>
      <p:sp>
        <p:nvSpPr>
          <p:cNvPr id="3" name="Text Placeholder 2"/>
          <p:cNvSpPr>
            <a:spLocks noGrp="1"/>
          </p:cNvSpPr>
          <p:nvPr>
            <p:ph type="body" idx="1"/>
          </p:nvPr>
        </p:nvSpPr>
        <p:spPr>
          <a:xfrm>
            <a:off x="2485117" y="1681163"/>
            <a:ext cx="420440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485117" y="2531291"/>
            <a:ext cx="420440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5" name="Text Placeholder 4"/>
          <p:cNvSpPr>
            <a:spLocks noGrp="1"/>
          </p:cNvSpPr>
          <p:nvPr>
            <p:ph type="body" sz="quarter" idx="3"/>
          </p:nvPr>
        </p:nvSpPr>
        <p:spPr>
          <a:xfrm>
            <a:off x="6986016" y="1681163"/>
            <a:ext cx="43693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986016" y="2505075"/>
            <a:ext cx="4369372"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D1B57C15-DAF9-4CC7-937B-54EB25CAF4D4}" type="slidenum">
              <a:rPr lang="en-IN" smtClean="0">
                <a:solidFill>
                  <a:prstClr val="black">
                    <a:tint val="75000"/>
                  </a:prstClr>
                </a:solidFill>
              </a:rPr>
              <a:pPr/>
              <a:t>‹#›</a:t>
            </a:fld>
            <a:endParaRPr lang="en-IN">
              <a:solidFill>
                <a:prstClr val="black">
                  <a:tint val="75000"/>
                </a:prstClr>
              </a:solidFill>
            </a:endParaRPr>
          </a:p>
        </p:txBody>
      </p:sp>
      <p:sp>
        <p:nvSpPr>
          <p:cNvPr id="10" name="Rectangle"/>
          <p:cNvSpPr/>
          <p:nvPr userDrawn="1"/>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11" name="Rectangle"/>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12" name="Group 11"/>
          <p:cNvGrpSpPr/>
          <p:nvPr userDrawn="1"/>
        </p:nvGrpSpPr>
        <p:grpSpPr>
          <a:xfrm>
            <a:off x="122050" y="1474470"/>
            <a:ext cx="2209165" cy="3067050"/>
            <a:chOff x="230" y="2322"/>
            <a:chExt cx="3479" cy="4830"/>
          </a:xfrm>
        </p:grpSpPr>
        <p:sp>
          <p:nvSpPr>
            <p:cNvPr id="13"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14"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15"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6" name="TextBox 15"/>
          <p:cNvSpPr txBox="1"/>
          <p:nvPr userDrawn="1"/>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7" name="Date Placeholder 6"/>
          <p:cNvSpPr>
            <a:spLocks noGrp="1"/>
          </p:cNvSpPr>
          <p:nvPr>
            <p:ph type="dt" sz="half" idx="10"/>
          </p:nvPr>
        </p:nvSpPr>
        <p:spPr/>
        <p:txBody>
          <a:bodyPr/>
          <a:lstStyle/>
          <a:p>
            <a:fld id="{13DEBFF9-C1BC-4DEE-8AA1-FAADDA4BB682}" type="datetimeFigureOut">
              <a:rPr lang="en-IN" smtClean="0">
                <a:solidFill>
                  <a:prstClr val="black">
                    <a:tint val="75000"/>
                  </a:prstClr>
                </a:solidFill>
              </a:rPr>
              <a:pPr/>
              <a:t>19-11-2024</a:t>
            </a:fld>
            <a:endParaRPr lang="en-IN">
              <a:solidFill>
                <a:prstClr val="black">
                  <a:tint val="75000"/>
                </a:prstClr>
              </a:solidFill>
            </a:endParaRPr>
          </a:p>
        </p:txBody>
      </p:sp>
    </p:spTree>
    <p:extLst>
      <p:ext uri="{BB962C8B-B14F-4D97-AF65-F5344CB8AC3E}">
        <p14:creationId xmlns:p14="http://schemas.microsoft.com/office/powerpoint/2010/main" val="18338747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87662" y="365125"/>
            <a:ext cx="8766137" cy="1325563"/>
          </a:xfrm>
        </p:spPr>
        <p:txBody>
          <a:bodyPr/>
          <a:lstStyle>
            <a:lvl1pPr>
              <a:defRPr>
                <a:latin typeface="Times New Roman" panose="02020603050405020304" pitchFamily="18" charset="0"/>
                <a:cs typeface="Times New Roman" panose="02020603050405020304" pitchFamily="18" charset="0"/>
              </a:defRPr>
            </a:lvl1pPr>
          </a:lstStyle>
          <a:p>
            <a:r>
              <a:rPr lang="en-US" smtClean="0"/>
              <a:t>Click to edit Master title style</a:t>
            </a:r>
            <a:endParaRPr lang="en-IN" dirty="0"/>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D1B57C15-DAF9-4CC7-937B-54EB25CAF4D4}" type="slidenum">
              <a:rPr lang="en-IN" smtClean="0">
                <a:solidFill>
                  <a:prstClr val="black">
                    <a:tint val="75000"/>
                  </a:prstClr>
                </a:solidFill>
              </a:rPr>
              <a:pPr/>
              <a:t>‹#›</a:t>
            </a:fld>
            <a:endParaRPr lang="en-IN">
              <a:solidFill>
                <a:prstClr val="black">
                  <a:tint val="75000"/>
                </a:prstClr>
              </a:solidFill>
            </a:endParaRPr>
          </a:p>
        </p:txBody>
      </p:sp>
      <p:sp>
        <p:nvSpPr>
          <p:cNvPr id="6" name="Rectangle"/>
          <p:cNvSpPr/>
          <p:nvPr userDrawn="1"/>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7" name="Rectangle"/>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sp>
        <p:nvSpPr>
          <p:cNvPr id="3" name="Date Placeholder 2"/>
          <p:cNvSpPr>
            <a:spLocks noGrp="1"/>
          </p:cNvSpPr>
          <p:nvPr>
            <p:ph type="dt" sz="half" idx="10"/>
          </p:nvPr>
        </p:nvSpPr>
        <p:spPr/>
        <p:txBody>
          <a:bodyPr/>
          <a:lstStyle/>
          <a:p>
            <a:fld id="{13DEBFF9-C1BC-4DEE-8AA1-FAADDA4BB682}" type="datetimeFigureOut">
              <a:rPr lang="en-IN" smtClean="0">
                <a:solidFill>
                  <a:prstClr val="black">
                    <a:tint val="75000"/>
                  </a:prstClr>
                </a:solidFill>
              </a:rPr>
              <a:pPr/>
              <a:t>19-11-2024</a:t>
            </a:fld>
            <a:endParaRPr lang="en-IN">
              <a:solidFill>
                <a:prstClr val="black">
                  <a:tint val="75000"/>
                </a:prstClr>
              </a:solidFill>
            </a:endParaRPr>
          </a:p>
        </p:txBody>
      </p:sp>
      <p:grpSp>
        <p:nvGrpSpPr>
          <p:cNvPr id="8" name="Group 7"/>
          <p:cNvGrpSpPr/>
          <p:nvPr userDrawn="1"/>
        </p:nvGrpSpPr>
        <p:grpSpPr>
          <a:xfrm>
            <a:off x="122050" y="1474470"/>
            <a:ext cx="2209165" cy="3067050"/>
            <a:chOff x="230" y="2322"/>
            <a:chExt cx="3479" cy="4830"/>
          </a:xfrm>
        </p:grpSpPr>
        <p:sp>
          <p:nvSpPr>
            <p:cNvPr id="9"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10"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11"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2" name="TextBox 11"/>
          <p:cNvSpPr txBox="1"/>
          <p:nvPr userDrawn="1"/>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Tree>
    <p:extLst>
      <p:ext uri="{BB962C8B-B14F-4D97-AF65-F5344CB8AC3E}">
        <p14:creationId xmlns:p14="http://schemas.microsoft.com/office/powerpoint/2010/main" val="2039538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D1B57C15-DAF9-4CC7-937B-54EB25CAF4D4}" type="slidenum">
              <a:rPr lang="en-IN" smtClean="0">
                <a:solidFill>
                  <a:prstClr val="black">
                    <a:tint val="75000"/>
                  </a:prstClr>
                </a:solidFill>
              </a:rPr>
              <a:pPr/>
              <a:t>‹#›</a:t>
            </a:fld>
            <a:endParaRPr lang="en-IN">
              <a:solidFill>
                <a:prstClr val="black">
                  <a:tint val="75000"/>
                </a:prstClr>
              </a:solidFill>
            </a:endParaRPr>
          </a:p>
        </p:txBody>
      </p:sp>
      <p:sp>
        <p:nvSpPr>
          <p:cNvPr id="5" name="Rectangle"/>
          <p:cNvSpPr/>
          <p:nvPr userDrawn="1"/>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6" name="Rectangle"/>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7" name="Group 6"/>
          <p:cNvGrpSpPr/>
          <p:nvPr userDrawn="1"/>
        </p:nvGrpSpPr>
        <p:grpSpPr>
          <a:xfrm>
            <a:off x="122050" y="1474470"/>
            <a:ext cx="2209165" cy="3067050"/>
            <a:chOff x="230" y="2322"/>
            <a:chExt cx="3479" cy="4830"/>
          </a:xfrm>
        </p:grpSpPr>
        <p:sp>
          <p:nvSpPr>
            <p:cNvPr id="8"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9"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10"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1" name="TextBox 10"/>
          <p:cNvSpPr txBox="1"/>
          <p:nvPr userDrawn="1"/>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2" name="Date Placeholder 1"/>
          <p:cNvSpPr>
            <a:spLocks noGrp="1"/>
          </p:cNvSpPr>
          <p:nvPr>
            <p:ph type="dt" sz="half" idx="10"/>
          </p:nvPr>
        </p:nvSpPr>
        <p:spPr/>
        <p:txBody>
          <a:bodyPr/>
          <a:lstStyle/>
          <a:p>
            <a:fld id="{13DEBFF9-C1BC-4DEE-8AA1-FAADDA4BB682}" type="datetimeFigureOut">
              <a:rPr lang="en-IN" smtClean="0">
                <a:solidFill>
                  <a:prstClr val="black">
                    <a:tint val="75000"/>
                  </a:prstClr>
                </a:solidFill>
              </a:rPr>
              <a:pPr/>
              <a:t>19-11-2024</a:t>
            </a:fld>
            <a:endParaRPr lang="en-IN">
              <a:solidFill>
                <a:prstClr val="black">
                  <a:tint val="75000"/>
                </a:prstClr>
              </a:solidFill>
            </a:endParaRPr>
          </a:p>
        </p:txBody>
      </p:sp>
    </p:spTree>
    <p:extLst>
      <p:ext uri="{BB962C8B-B14F-4D97-AF65-F5344CB8AC3E}">
        <p14:creationId xmlns:p14="http://schemas.microsoft.com/office/powerpoint/2010/main" val="42017890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5462" y="457200"/>
            <a:ext cx="3662729" cy="1600200"/>
          </a:xfrm>
        </p:spPr>
        <p:txBody>
          <a:bodyPr anchor="b"/>
          <a:lstStyle>
            <a:lvl1pPr>
              <a:defRPr sz="3200"/>
            </a:lvl1pPr>
          </a:lstStyle>
          <a:p>
            <a:r>
              <a:rPr lang="en-US" smtClean="0"/>
              <a:t>Click to edit Master title style</a:t>
            </a:r>
            <a:endParaRPr lang="en-IN" dirty="0"/>
          </a:p>
        </p:txBody>
      </p:sp>
      <p:sp>
        <p:nvSpPr>
          <p:cNvPr id="3" name="Content Placeholder 2"/>
          <p:cNvSpPr>
            <a:spLocks noGrp="1"/>
          </p:cNvSpPr>
          <p:nvPr>
            <p:ph idx="1"/>
          </p:nvPr>
        </p:nvSpPr>
        <p:spPr>
          <a:xfrm>
            <a:off x="6404684" y="987425"/>
            <a:ext cx="495070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Text Placeholder 3"/>
          <p:cNvSpPr>
            <a:spLocks noGrp="1"/>
          </p:cNvSpPr>
          <p:nvPr>
            <p:ph type="body" sz="half" idx="2"/>
          </p:nvPr>
        </p:nvSpPr>
        <p:spPr>
          <a:xfrm>
            <a:off x="2445463" y="2057400"/>
            <a:ext cx="366272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D1B57C15-DAF9-4CC7-937B-54EB25CAF4D4}" type="slidenum">
              <a:rPr lang="en-IN" smtClean="0">
                <a:solidFill>
                  <a:prstClr val="black">
                    <a:tint val="75000"/>
                  </a:prstClr>
                </a:solidFill>
              </a:rPr>
              <a:pPr/>
              <a:t>‹#›</a:t>
            </a:fld>
            <a:endParaRPr lang="en-IN">
              <a:solidFill>
                <a:prstClr val="black">
                  <a:tint val="75000"/>
                </a:prstClr>
              </a:solidFill>
            </a:endParaRPr>
          </a:p>
        </p:txBody>
      </p:sp>
      <p:sp>
        <p:nvSpPr>
          <p:cNvPr id="8" name="Rectangle"/>
          <p:cNvSpPr/>
          <p:nvPr userDrawn="1"/>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9" name="Rectangle"/>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10" name="Group 9"/>
          <p:cNvGrpSpPr/>
          <p:nvPr userDrawn="1"/>
        </p:nvGrpSpPr>
        <p:grpSpPr>
          <a:xfrm>
            <a:off x="122050" y="1474470"/>
            <a:ext cx="2209165" cy="3067050"/>
            <a:chOff x="230" y="2322"/>
            <a:chExt cx="3479" cy="4830"/>
          </a:xfrm>
        </p:grpSpPr>
        <p:sp>
          <p:nvSpPr>
            <p:cNvPr id="1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1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13"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4" name="TextBox 13"/>
          <p:cNvSpPr txBox="1"/>
          <p:nvPr userDrawn="1"/>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5" name="Date Placeholder 4"/>
          <p:cNvSpPr>
            <a:spLocks noGrp="1"/>
          </p:cNvSpPr>
          <p:nvPr>
            <p:ph type="dt" sz="half" idx="10"/>
          </p:nvPr>
        </p:nvSpPr>
        <p:spPr/>
        <p:txBody>
          <a:bodyPr/>
          <a:lstStyle/>
          <a:p>
            <a:fld id="{13DEBFF9-C1BC-4DEE-8AA1-FAADDA4BB682}" type="datetimeFigureOut">
              <a:rPr lang="en-IN" smtClean="0">
                <a:solidFill>
                  <a:prstClr val="black">
                    <a:tint val="75000"/>
                  </a:prstClr>
                </a:solidFill>
              </a:rPr>
              <a:pPr/>
              <a:t>19-11-2024</a:t>
            </a:fld>
            <a:endParaRPr lang="en-IN">
              <a:solidFill>
                <a:prstClr val="black">
                  <a:tint val="75000"/>
                </a:prstClr>
              </a:solidFill>
            </a:endParaRPr>
          </a:p>
        </p:txBody>
      </p:sp>
    </p:spTree>
    <p:extLst>
      <p:ext uri="{BB962C8B-B14F-4D97-AF65-F5344CB8AC3E}">
        <p14:creationId xmlns:p14="http://schemas.microsoft.com/office/powerpoint/2010/main" val="40146314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6582" y="457200"/>
            <a:ext cx="3670453" cy="1600200"/>
          </a:xfrm>
        </p:spPr>
        <p:txBody>
          <a:bodyPr anchor="b"/>
          <a:lstStyle>
            <a:lvl1pPr>
              <a:defRPr sz="3200"/>
            </a:lvl1pPr>
          </a:lstStyle>
          <a:p>
            <a:r>
              <a:rPr lang="en-US" smtClean="0"/>
              <a:t>Click to edit Master title style</a:t>
            </a:r>
            <a:endParaRPr lang="en-IN" dirty="0"/>
          </a:p>
        </p:txBody>
      </p:sp>
      <p:sp>
        <p:nvSpPr>
          <p:cNvPr id="3" name="Picture Placeholder 2"/>
          <p:cNvSpPr>
            <a:spLocks noGrp="1"/>
          </p:cNvSpPr>
          <p:nvPr>
            <p:ph type="pic" idx="1"/>
          </p:nvPr>
        </p:nvSpPr>
        <p:spPr>
          <a:xfrm>
            <a:off x="6327648" y="987425"/>
            <a:ext cx="502774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IN" dirty="0"/>
          </a:p>
        </p:txBody>
      </p:sp>
      <p:sp>
        <p:nvSpPr>
          <p:cNvPr id="4" name="Text Placeholder 3"/>
          <p:cNvSpPr>
            <a:spLocks noGrp="1"/>
          </p:cNvSpPr>
          <p:nvPr>
            <p:ph type="body" sz="half" idx="2"/>
          </p:nvPr>
        </p:nvSpPr>
        <p:spPr>
          <a:xfrm>
            <a:off x="2516582" y="2057400"/>
            <a:ext cx="367045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D1B57C15-DAF9-4CC7-937B-54EB25CAF4D4}" type="slidenum">
              <a:rPr lang="en-IN" smtClean="0">
                <a:solidFill>
                  <a:prstClr val="black">
                    <a:tint val="75000"/>
                  </a:prstClr>
                </a:solidFill>
              </a:rPr>
              <a:pPr/>
              <a:t>‹#›</a:t>
            </a:fld>
            <a:endParaRPr lang="en-IN">
              <a:solidFill>
                <a:prstClr val="black">
                  <a:tint val="75000"/>
                </a:prstClr>
              </a:solidFill>
            </a:endParaRPr>
          </a:p>
        </p:txBody>
      </p:sp>
      <p:sp>
        <p:nvSpPr>
          <p:cNvPr id="8" name="Rectangle"/>
          <p:cNvSpPr/>
          <p:nvPr userDrawn="1"/>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9" name="Rectangle"/>
          <p:cNvSpPr/>
          <p:nvPr userDrawn="1"/>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10" name="Group 9"/>
          <p:cNvGrpSpPr/>
          <p:nvPr userDrawn="1"/>
        </p:nvGrpSpPr>
        <p:grpSpPr>
          <a:xfrm>
            <a:off x="122050" y="1474470"/>
            <a:ext cx="2209165" cy="3067050"/>
            <a:chOff x="230" y="2322"/>
            <a:chExt cx="3479" cy="4830"/>
          </a:xfrm>
        </p:grpSpPr>
        <p:sp>
          <p:nvSpPr>
            <p:cNvPr id="1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1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13"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5" name="Date Placeholder 4"/>
          <p:cNvSpPr>
            <a:spLocks noGrp="1"/>
          </p:cNvSpPr>
          <p:nvPr>
            <p:ph type="dt" sz="half" idx="10"/>
          </p:nvPr>
        </p:nvSpPr>
        <p:spPr/>
        <p:txBody>
          <a:bodyPr/>
          <a:lstStyle/>
          <a:p>
            <a:fld id="{13DEBFF9-C1BC-4DEE-8AA1-FAADDA4BB682}" type="datetimeFigureOut">
              <a:rPr lang="en-IN" smtClean="0">
                <a:solidFill>
                  <a:prstClr val="black">
                    <a:tint val="75000"/>
                  </a:prstClr>
                </a:solidFill>
              </a:rPr>
              <a:pPr/>
              <a:t>19-11-2024</a:t>
            </a:fld>
            <a:endParaRPr lang="en-IN">
              <a:solidFill>
                <a:prstClr val="black">
                  <a:tint val="75000"/>
                </a:prstClr>
              </a:solidFill>
            </a:endParaRPr>
          </a:p>
        </p:txBody>
      </p:sp>
      <p:sp>
        <p:nvSpPr>
          <p:cNvPr id="14" name="TextBox 13"/>
          <p:cNvSpPr txBox="1"/>
          <p:nvPr userDrawn="1"/>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Tree>
    <p:extLst>
      <p:ext uri="{BB962C8B-B14F-4D97-AF65-F5344CB8AC3E}">
        <p14:creationId xmlns:p14="http://schemas.microsoft.com/office/powerpoint/2010/main" val="4240187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F95999-A99C-46D6-BFDA-AEFA180EA74F}" type="datetimeFigureOut">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95999-A99C-46D6-BFDA-AEFA180EA74F}" type="datetimeFigureOut">
              <a:rPr lang="en-US" smtClean="0"/>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95999-A99C-46D6-BFDA-AEFA180EA74F}"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96927-E4BC-4077-9E7B-25FA85E7CD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3.png"/><Relationship Id="rId5" Type="http://schemas.openxmlformats.org/officeDocument/2006/relationships/slideLayout" Target="../slideLayouts/slideLayout51.xml"/><Relationship Id="rId10" Type="http://schemas.openxmlformats.org/officeDocument/2006/relationships/theme" Target="../theme/theme5.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11/19/2024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36B80835-DEB3-4275-B379-2566D87801AD}" type="datetimeFigureOut">
              <a:rPr lang="en-US" smtClean="0"/>
              <a:t>11/19/2024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8CA01822-BBE1-4BC5-B54E-43DAA9793F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Futura Cyrillic Book" panose="020B0502020204020303" charset="0"/>
              </a:defRPr>
            </a:lvl1pPr>
          </a:lstStyle>
          <a:p>
            <a:fld id="{4EF95999-A99C-46D6-BFDA-AEFA180EA74F}" type="datetimeFigureOut">
              <a:rPr lang="en-US" smtClean="0"/>
              <a:t>11/19/2024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utura Cyrillic Book" panose="020B0502020204020303"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Futura Cyrillic Book" panose="020B0502020204020303" charset="0"/>
              </a:defRPr>
            </a:lvl1pPr>
          </a:lstStyle>
          <a:p>
            <a:fld id="{D1096927-E4BC-4077-9E7B-25FA85E7C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utura Cyrillic Book" panose="020B05020202040203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utura Cyrillic Book" panose="020B05020202040203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utura Cyrillic Book" panose="020B05020202040203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utura Cyrillic Book" panose="020B05020202040203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95999-A99C-46D6-BFDA-AEFA180EA74F}" type="datetimeFigureOut">
              <a:rPr lang="en-US" smtClean="0"/>
              <a:t>11/19/2024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6927-E4BC-4077-9E7B-25FA85E7CDDE}" type="slidenum">
              <a:rPr lang="en-US" smtClean="0"/>
              <a:t>‹#›</a:t>
            </a:fld>
            <a:endParaRPr lang="en-US"/>
          </a:p>
        </p:txBody>
      </p:sp>
    </p:spTree>
    <p:extLst>
      <p:ext uri="{BB962C8B-B14F-4D97-AF65-F5344CB8AC3E}">
        <p14:creationId xmlns:p14="http://schemas.microsoft.com/office/powerpoint/2010/main" val="397724713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6582" y="365125"/>
            <a:ext cx="8837217" cy="1325563"/>
          </a:xfrm>
          <a:prstGeom prst="rect">
            <a:avLst/>
          </a:prstGeom>
        </p:spPr>
        <p:txBody>
          <a:bodyPr vert="horz" lIns="91440" tIns="45720" rIns="91440" bIns="45720" rtlCol="0" anchor="ctr">
            <a:normAutofit/>
          </a:bodyPr>
          <a:lstStyle/>
          <a:p>
            <a:r>
              <a:rPr lang="en-US" smtClean="0"/>
              <a:t>Click to edit Master title style</a:t>
            </a:r>
            <a:endParaRPr lang="en-IN" dirty="0"/>
          </a:p>
        </p:txBody>
      </p:sp>
      <p:sp>
        <p:nvSpPr>
          <p:cNvPr id="3" name="Text Placeholder 2"/>
          <p:cNvSpPr>
            <a:spLocks noGrp="1"/>
          </p:cNvSpPr>
          <p:nvPr>
            <p:ph type="body" idx="1"/>
          </p:nvPr>
        </p:nvSpPr>
        <p:spPr>
          <a:xfrm>
            <a:off x="2516582" y="1825625"/>
            <a:ext cx="8837218"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DEBFF9-C1BC-4DEE-8AA1-FAADDA4BB682}" type="datetimeFigureOut">
              <a:rPr lang="en-IN" smtClean="0">
                <a:solidFill>
                  <a:prstClr val="black">
                    <a:tint val="75000"/>
                  </a:prstClr>
                </a:solidFill>
              </a:rPr>
              <a:pPr/>
              <a:t>19-11-2024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57C15-DAF9-4CC7-937B-54EB25CAF4D4}" type="slidenum">
              <a:rPr lang="en-IN" smtClean="0">
                <a:solidFill>
                  <a:prstClr val="black">
                    <a:tint val="75000"/>
                  </a:prstClr>
                </a:solidFill>
              </a:rPr>
              <a:pPr/>
              <a:t>‹#›</a:t>
            </a:fld>
            <a:endParaRPr lang="en-IN">
              <a:solidFill>
                <a:prstClr val="black">
                  <a:tint val="75000"/>
                </a:prstClr>
              </a:solidFill>
            </a:endParaRPr>
          </a:p>
        </p:txBody>
      </p:sp>
      <p:sp>
        <p:nvSpPr>
          <p:cNvPr id="7"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9" name="Group 8"/>
          <p:cNvGrpSpPr/>
          <p:nvPr/>
        </p:nvGrpSpPr>
        <p:grpSpPr>
          <a:xfrm>
            <a:off x="122050" y="1474470"/>
            <a:ext cx="2209165" cy="3067050"/>
            <a:chOff x="230" y="2322"/>
            <a:chExt cx="3479" cy="4830"/>
          </a:xfrm>
        </p:grpSpPr>
        <p:sp>
          <p:nvSpPr>
            <p:cNvPr id="10"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11"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12" name="Image" descr="Image"/>
            <p:cNvPicPr>
              <a:picLocks noChangeAspect="1"/>
            </p:cNvPicPr>
            <p:nvPr/>
          </p:nvPicPr>
          <p:blipFill>
            <a:blip r:embed="rId11"/>
            <a:stretch>
              <a:fillRect/>
            </a:stretch>
          </p:blipFill>
          <p:spPr>
            <a:xfrm>
              <a:off x="987" y="3715"/>
              <a:ext cx="1683" cy="1805"/>
            </a:xfrm>
            <a:prstGeom prst="rect">
              <a:avLst/>
            </a:prstGeom>
            <a:ln w="12700">
              <a:miter lim="400000"/>
              <a:headEnd/>
              <a:tailEnd/>
            </a:ln>
          </p:spPr>
        </p:pic>
      </p:grpSp>
      <p:sp>
        <p:nvSpPr>
          <p:cNvPr id="13" name="TextBox 12"/>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Tree>
    <p:extLst>
      <p:ext uri="{BB962C8B-B14F-4D97-AF65-F5344CB8AC3E}">
        <p14:creationId xmlns:p14="http://schemas.microsoft.com/office/powerpoint/2010/main" val="332585177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7.xml"/><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7"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2" name="Group 1"/>
          <p:cNvGrpSpPr/>
          <p:nvPr/>
        </p:nvGrpSpPr>
        <p:grpSpPr>
          <a:xfrm>
            <a:off x="122050" y="1474470"/>
            <a:ext cx="2209165" cy="3067050"/>
            <a:chOff x="230" y="2322"/>
            <a:chExt cx="3479" cy="4830"/>
          </a:xfrm>
        </p:grpSpPr>
        <p:sp>
          <p:nvSpPr>
            <p:cNvPr id="5"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6"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8"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pic>
        <p:nvPicPr>
          <p:cNvPr id="9" name="Image" descr="Image"/>
          <p:cNvPicPr>
            <a:picLocks noChangeAspect="1"/>
          </p:cNvPicPr>
          <p:nvPr/>
        </p:nvPicPr>
        <p:blipFill>
          <a:blip r:embed="rId3"/>
          <a:stretch>
            <a:fillRect/>
          </a:stretch>
        </p:blipFill>
        <p:spPr>
          <a:xfrm>
            <a:off x="5617183" y="1851809"/>
            <a:ext cx="3006356" cy="2375991"/>
          </a:xfrm>
          <a:prstGeom prst="rect">
            <a:avLst/>
          </a:prstGeom>
          <a:ln w="12700">
            <a:miter lim="400000"/>
            <a:headEnd/>
            <a:tailEnd/>
          </a:ln>
        </p:spPr>
      </p:pic>
      <p:sp>
        <p:nvSpPr>
          <p:cNvPr id="10" name="TextBox 9"/>
          <p:cNvSpPr txBox="1"/>
          <p:nvPr/>
        </p:nvSpPr>
        <p:spPr>
          <a:xfrm>
            <a:off x="336000" y="3643668"/>
            <a:ext cx="1800000" cy="369332"/>
          </a:xfrm>
          <a:prstGeom prst="rect">
            <a:avLst/>
          </a:prstGeom>
          <a:noFill/>
        </p:spPr>
        <p:txBody>
          <a:bodyPr wrap="square" rtlCol="0">
            <a:spAutoFit/>
          </a:bodyPr>
          <a:lstStyle/>
          <a:p>
            <a:r>
              <a:rPr lang="en-US" dirty="0" smtClean="0"/>
              <a:t>    </a:t>
            </a:r>
            <a:r>
              <a:rPr lang="en-US" dirty="0" err="1" smtClean="0">
                <a:solidFill>
                  <a:schemeClr val="bg1"/>
                </a:solidFill>
              </a:rPr>
              <a:t>Dept</a:t>
            </a:r>
            <a:r>
              <a:rPr lang="en-US" dirty="0" smtClean="0">
                <a:solidFill>
                  <a:schemeClr val="bg1"/>
                </a:solidFill>
              </a:rPr>
              <a:t> of BT</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45462" y="10452"/>
            <a:ext cx="7739938" cy="461665"/>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Biomass: Properties and Types</a:t>
            </a:r>
            <a:endParaRPr lang="en-IN" sz="2400" dirty="0">
              <a:solidFill>
                <a:srgbClr val="FF0000"/>
              </a:solidFill>
              <a:latin typeface="Times New Roman" panose="02020603050405020304" pitchFamily="18" charset="0"/>
              <a:cs typeface="Times New Roman" panose="02020603050405020304"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040" y="811374"/>
            <a:ext cx="8602816" cy="5137626"/>
          </a:xfrm>
          <a:prstGeom prst="rect">
            <a:avLst/>
          </a:prstGeom>
        </p:spPr>
      </p:pic>
    </p:spTree>
    <p:extLst>
      <p:ext uri="{BB962C8B-B14F-4D97-AF65-F5344CB8AC3E}">
        <p14:creationId xmlns:p14="http://schemas.microsoft.com/office/powerpoint/2010/main" val="3511528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45462" y="10452"/>
            <a:ext cx="7739938" cy="830997"/>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Biomass: </a:t>
            </a:r>
            <a:r>
              <a:rPr lang="en-US" sz="2400" dirty="0">
                <a:solidFill>
                  <a:srgbClr val="FF0000"/>
                </a:solidFill>
                <a:latin typeface="Times New Roman" panose="02020603050405020304" pitchFamily="18" charset="0"/>
                <a:cs typeface="Times New Roman" panose="02020603050405020304" pitchFamily="18" charset="0"/>
              </a:rPr>
              <a:t>constituents at molecular level, at </a:t>
            </a:r>
            <a:r>
              <a:rPr lang="en-US" sz="2400" dirty="0" smtClean="0">
                <a:solidFill>
                  <a:srgbClr val="FF0000"/>
                </a:solidFill>
                <a:latin typeface="Times New Roman" panose="02020603050405020304" pitchFamily="18" charset="0"/>
                <a:cs typeface="Times New Roman" panose="02020603050405020304" pitchFamily="18" charset="0"/>
              </a:rPr>
              <a:t>chemical </a:t>
            </a:r>
            <a:r>
              <a:rPr lang="en-US" sz="2400" dirty="0">
                <a:solidFill>
                  <a:srgbClr val="FF0000"/>
                </a:solidFill>
                <a:latin typeface="Times New Roman" panose="02020603050405020304" pitchFamily="18" charset="0"/>
                <a:cs typeface="Times New Roman" panose="02020603050405020304" pitchFamily="18" charset="0"/>
              </a:rPr>
              <a:t>level, energy properties.</a:t>
            </a:r>
            <a:endParaRPr lang="en-IN" sz="2400" dirty="0">
              <a:solidFill>
                <a:srgbClr val="FF0000"/>
              </a:solidFill>
              <a:latin typeface="Times New Roman" panose="02020603050405020304" pitchFamily="18" charset="0"/>
              <a:cs typeface="Times New Roman" panose="02020603050405020304"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000" y="1330826"/>
            <a:ext cx="6840000" cy="4743147"/>
          </a:xfrm>
          <a:prstGeom prst="rect">
            <a:avLst/>
          </a:prstGeom>
        </p:spPr>
      </p:pic>
    </p:spTree>
    <p:extLst>
      <p:ext uri="{BB962C8B-B14F-4D97-AF65-F5344CB8AC3E}">
        <p14:creationId xmlns:p14="http://schemas.microsoft.com/office/powerpoint/2010/main" val="1791136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45462" y="10452"/>
            <a:ext cx="7739938" cy="830997"/>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Biomass: </a:t>
            </a:r>
            <a:r>
              <a:rPr lang="en-US" sz="2400" dirty="0">
                <a:solidFill>
                  <a:srgbClr val="FF0000"/>
                </a:solidFill>
                <a:latin typeface="Times New Roman" panose="02020603050405020304" pitchFamily="18" charset="0"/>
                <a:cs typeface="Times New Roman" panose="02020603050405020304" pitchFamily="18" charset="0"/>
              </a:rPr>
              <a:t>constituents at molecular level, at </a:t>
            </a:r>
            <a:r>
              <a:rPr lang="en-US" sz="2400" dirty="0" smtClean="0">
                <a:solidFill>
                  <a:srgbClr val="FF0000"/>
                </a:solidFill>
                <a:latin typeface="Times New Roman" panose="02020603050405020304" pitchFamily="18" charset="0"/>
                <a:cs typeface="Times New Roman" panose="02020603050405020304" pitchFamily="18" charset="0"/>
              </a:rPr>
              <a:t>chemical </a:t>
            </a:r>
            <a:r>
              <a:rPr lang="en-US" sz="2400" dirty="0">
                <a:solidFill>
                  <a:srgbClr val="FF0000"/>
                </a:solidFill>
                <a:latin typeface="Times New Roman" panose="02020603050405020304" pitchFamily="18" charset="0"/>
                <a:cs typeface="Times New Roman" panose="02020603050405020304" pitchFamily="18" charset="0"/>
              </a:rPr>
              <a:t>level, energy properties.</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504407" y="580542"/>
            <a:ext cx="8769449" cy="5724644"/>
          </a:xfrm>
          <a:prstGeom prst="rect">
            <a:avLst/>
          </a:prstGeom>
        </p:spPr>
        <p:txBody>
          <a:bodyPr wrap="square">
            <a:spAutoFit/>
          </a:bodyPr>
          <a:lstStyle/>
          <a:p>
            <a:endParaRPr lang="en-US" dirty="0" smtClean="0">
              <a:solidFill>
                <a:prstClr val="black"/>
              </a:solidFill>
            </a:endParaRPr>
          </a:p>
          <a:p>
            <a:r>
              <a:rPr lang="en-US" dirty="0" smtClean="0">
                <a:solidFill>
                  <a:prstClr val="black"/>
                </a:solidFill>
              </a:rPr>
              <a:t>Biomass </a:t>
            </a:r>
            <a:r>
              <a:rPr lang="en-US" dirty="0">
                <a:solidFill>
                  <a:prstClr val="black"/>
                </a:solidFill>
              </a:rPr>
              <a:t>is a complex material composed of various organic constituents at both the molecular and chemical levels. Understanding these components helps in determining its energy properties and potential applications. Here’s a detailed overview:</a:t>
            </a:r>
          </a:p>
          <a:p>
            <a:endParaRPr lang="en-US" b="1" dirty="0" smtClean="0">
              <a:solidFill>
                <a:prstClr val="black"/>
              </a:solidFill>
            </a:endParaRPr>
          </a:p>
          <a:p>
            <a:r>
              <a:rPr lang="en-US" sz="2000" b="1" dirty="0" smtClean="0">
                <a:solidFill>
                  <a:srgbClr val="002060"/>
                </a:solidFill>
              </a:rPr>
              <a:t>Molecular </a:t>
            </a:r>
            <a:r>
              <a:rPr lang="en-US" sz="2000" b="1" dirty="0">
                <a:solidFill>
                  <a:srgbClr val="002060"/>
                </a:solidFill>
              </a:rPr>
              <a:t>Constituents of Biomass</a:t>
            </a:r>
          </a:p>
          <a:p>
            <a:r>
              <a:rPr lang="en-US" b="1" dirty="0">
                <a:solidFill>
                  <a:prstClr val="black"/>
                </a:solidFill>
              </a:rPr>
              <a:t>Cellulose</a:t>
            </a:r>
            <a:r>
              <a:rPr lang="en-US" dirty="0">
                <a:solidFill>
                  <a:prstClr val="black"/>
                </a:solidFill>
              </a:rPr>
              <a:t>:</a:t>
            </a:r>
          </a:p>
          <a:p>
            <a:pPr lvl="1"/>
            <a:r>
              <a:rPr lang="en-US" dirty="0">
                <a:solidFill>
                  <a:prstClr val="black"/>
                </a:solidFill>
              </a:rPr>
              <a:t>A polysaccharide made of glucose units, forming the primary structural component of plant cell walls.</a:t>
            </a:r>
          </a:p>
          <a:p>
            <a:pPr lvl="1"/>
            <a:r>
              <a:rPr lang="en-US" dirty="0">
                <a:solidFill>
                  <a:prstClr val="black"/>
                </a:solidFill>
              </a:rPr>
              <a:t>Provides rigidity and strength; it's a major component for biofuel production.</a:t>
            </a:r>
          </a:p>
          <a:p>
            <a:r>
              <a:rPr lang="en-US" b="1" dirty="0">
                <a:solidFill>
                  <a:prstClr val="black"/>
                </a:solidFill>
              </a:rPr>
              <a:t>Hemicellulose</a:t>
            </a:r>
            <a:r>
              <a:rPr lang="en-US" dirty="0">
                <a:solidFill>
                  <a:prstClr val="black"/>
                </a:solidFill>
              </a:rPr>
              <a:t>:</a:t>
            </a:r>
          </a:p>
          <a:p>
            <a:pPr lvl="1"/>
            <a:r>
              <a:rPr lang="en-US" dirty="0">
                <a:solidFill>
                  <a:prstClr val="black"/>
                </a:solidFill>
              </a:rPr>
              <a:t>A heterogeneous group of polysaccharides, consisting of various sugars (like xylose and mannose).</a:t>
            </a:r>
          </a:p>
          <a:p>
            <a:pPr lvl="1"/>
            <a:r>
              <a:rPr lang="en-US" dirty="0">
                <a:solidFill>
                  <a:prstClr val="black"/>
                </a:solidFill>
              </a:rPr>
              <a:t>More soluble than cellulose and provides structural support; important for fermentation processes.</a:t>
            </a:r>
          </a:p>
          <a:p>
            <a:r>
              <a:rPr lang="en-US" b="1" dirty="0">
                <a:solidFill>
                  <a:prstClr val="black"/>
                </a:solidFill>
              </a:rPr>
              <a:t>Lignin</a:t>
            </a:r>
            <a:r>
              <a:rPr lang="en-US" dirty="0">
                <a:solidFill>
                  <a:prstClr val="black"/>
                </a:solidFill>
              </a:rPr>
              <a:t>:</a:t>
            </a:r>
          </a:p>
          <a:p>
            <a:pPr lvl="1"/>
            <a:r>
              <a:rPr lang="en-US" dirty="0">
                <a:solidFill>
                  <a:prstClr val="black"/>
                </a:solidFill>
              </a:rPr>
              <a:t>A complex organic polymer that provides rigidity and resistance to microbial degradation.</a:t>
            </a:r>
          </a:p>
          <a:p>
            <a:pPr lvl="1"/>
            <a:r>
              <a:rPr lang="en-US" dirty="0">
                <a:solidFill>
                  <a:prstClr val="black"/>
                </a:solidFill>
              </a:rPr>
              <a:t>Makes biomass more difficult to break down but is a significant source of energy when combusted</a:t>
            </a:r>
            <a:r>
              <a:rPr lang="en-US" dirty="0" smtClean="0">
                <a:solidFill>
                  <a:prstClr val="black"/>
                </a:solidFill>
              </a:rPr>
              <a:t>.</a:t>
            </a:r>
            <a:endParaRPr lang="en-US" dirty="0">
              <a:solidFill>
                <a:prstClr val="black"/>
              </a:solidFill>
            </a:endParaRPr>
          </a:p>
        </p:txBody>
      </p:sp>
    </p:spTree>
    <p:extLst>
      <p:ext uri="{BB962C8B-B14F-4D97-AF65-F5344CB8AC3E}">
        <p14:creationId xmlns:p14="http://schemas.microsoft.com/office/powerpoint/2010/main" val="12789282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45462" y="10452"/>
            <a:ext cx="7739938" cy="830997"/>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Biomass: </a:t>
            </a:r>
            <a:r>
              <a:rPr lang="en-US" sz="2400" dirty="0">
                <a:solidFill>
                  <a:srgbClr val="FF0000"/>
                </a:solidFill>
                <a:latin typeface="Times New Roman" panose="02020603050405020304" pitchFamily="18" charset="0"/>
                <a:cs typeface="Times New Roman" panose="02020603050405020304" pitchFamily="18" charset="0"/>
              </a:rPr>
              <a:t>constituents at molecular level, at </a:t>
            </a:r>
            <a:r>
              <a:rPr lang="en-US" sz="2400" dirty="0" smtClean="0">
                <a:solidFill>
                  <a:srgbClr val="FF0000"/>
                </a:solidFill>
                <a:latin typeface="Times New Roman" panose="02020603050405020304" pitchFamily="18" charset="0"/>
                <a:cs typeface="Times New Roman" panose="02020603050405020304" pitchFamily="18" charset="0"/>
              </a:rPr>
              <a:t>chemical </a:t>
            </a:r>
            <a:r>
              <a:rPr lang="en-US" sz="2400" dirty="0">
                <a:solidFill>
                  <a:srgbClr val="FF0000"/>
                </a:solidFill>
                <a:latin typeface="Times New Roman" panose="02020603050405020304" pitchFamily="18" charset="0"/>
                <a:cs typeface="Times New Roman" panose="02020603050405020304" pitchFamily="18" charset="0"/>
              </a:rPr>
              <a:t>level, energy properties.</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504407" y="580542"/>
            <a:ext cx="8769449" cy="3970318"/>
          </a:xfrm>
          <a:prstGeom prst="rect">
            <a:avLst/>
          </a:prstGeom>
        </p:spPr>
        <p:txBody>
          <a:bodyPr wrap="square">
            <a:spAutoFit/>
          </a:bodyPr>
          <a:lstStyle/>
          <a:p>
            <a:endParaRPr lang="en-US" dirty="0" smtClean="0">
              <a:solidFill>
                <a:prstClr val="black"/>
              </a:solidFill>
            </a:endParaRPr>
          </a:p>
          <a:p>
            <a:r>
              <a:rPr lang="en-US" b="1" dirty="0" smtClean="0">
                <a:solidFill>
                  <a:prstClr val="black"/>
                </a:solidFill>
              </a:rPr>
              <a:t>Starch</a:t>
            </a:r>
            <a:r>
              <a:rPr lang="en-US" dirty="0">
                <a:solidFill>
                  <a:prstClr val="black"/>
                </a:solidFill>
              </a:rPr>
              <a:t>:</a:t>
            </a:r>
          </a:p>
          <a:p>
            <a:pPr lvl="1"/>
            <a:r>
              <a:rPr lang="en-US" dirty="0">
                <a:solidFill>
                  <a:prstClr val="black"/>
                </a:solidFill>
              </a:rPr>
              <a:t>A carbohydrate made of glucose units, primarily found in grains and tubers.</a:t>
            </a:r>
          </a:p>
          <a:p>
            <a:pPr lvl="1"/>
            <a:r>
              <a:rPr lang="en-US" dirty="0">
                <a:solidFill>
                  <a:prstClr val="black"/>
                </a:solidFill>
              </a:rPr>
              <a:t>Easily digestible and can be converted into ethanol.</a:t>
            </a:r>
          </a:p>
          <a:p>
            <a:r>
              <a:rPr lang="en-US" b="1" dirty="0">
                <a:solidFill>
                  <a:prstClr val="black"/>
                </a:solidFill>
              </a:rPr>
              <a:t>Lipids</a:t>
            </a:r>
            <a:r>
              <a:rPr lang="en-US" dirty="0">
                <a:solidFill>
                  <a:prstClr val="black"/>
                </a:solidFill>
              </a:rPr>
              <a:t>:</a:t>
            </a:r>
          </a:p>
          <a:p>
            <a:pPr lvl="1"/>
            <a:r>
              <a:rPr lang="en-US" dirty="0">
                <a:solidFill>
                  <a:prstClr val="black"/>
                </a:solidFill>
              </a:rPr>
              <a:t>Fats and oils found in seeds and other plant tissues, composed of fatty acids and glycerol.</a:t>
            </a:r>
          </a:p>
          <a:p>
            <a:pPr lvl="1"/>
            <a:r>
              <a:rPr lang="en-US" dirty="0">
                <a:solidFill>
                  <a:prstClr val="black"/>
                </a:solidFill>
              </a:rPr>
              <a:t>Serve as a significant energy source and can be converted into biodiesel.</a:t>
            </a:r>
          </a:p>
          <a:p>
            <a:r>
              <a:rPr lang="en-US" b="1" dirty="0">
                <a:solidFill>
                  <a:prstClr val="black"/>
                </a:solidFill>
              </a:rPr>
              <a:t>Proteins</a:t>
            </a:r>
            <a:r>
              <a:rPr lang="en-US" dirty="0">
                <a:solidFill>
                  <a:prstClr val="black"/>
                </a:solidFill>
              </a:rPr>
              <a:t>:</a:t>
            </a:r>
          </a:p>
          <a:p>
            <a:pPr lvl="1"/>
            <a:r>
              <a:rPr lang="en-US" dirty="0">
                <a:solidFill>
                  <a:prstClr val="black"/>
                </a:solidFill>
              </a:rPr>
              <a:t>Composed of amino acids, these can be found in various biomass sources, especially in agricultural residues and animal waste.</a:t>
            </a:r>
          </a:p>
          <a:p>
            <a:pPr lvl="1"/>
            <a:r>
              <a:rPr lang="en-US" dirty="0">
                <a:solidFill>
                  <a:prstClr val="black"/>
                </a:solidFill>
              </a:rPr>
              <a:t>Can contribute to energy content through combustion and are also valuable for animal feed</a:t>
            </a:r>
            <a:r>
              <a:rPr lang="en-US" dirty="0" smtClean="0">
                <a:solidFill>
                  <a:prstClr val="black"/>
                </a:solidFill>
              </a:rPr>
              <a:t>.</a:t>
            </a:r>
          </a:p>
          <a:p>
            <a:pPr lvl="1"/>
            <a:endParaRPr lang="en-US" dirty="0">
              <a:solidFill>
                <a:prstClr val="black"/>
              </a:solidFill>
            </a:endParaRPr>
          </a:p>
        </p:txBody>
      </p:sp>
    </p:spTree>
    <p:extLst>
      <p:ext uri="{BB962C8B-B14F-4D97-AF65-F5344CB8AC3E}">
        <p14:creationId xmlns:p14="http://schemas.microsoft.com/office/powerpoint/2010/main" val="2100273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45462" y="10452"/>
            <a:ext cx="7739938" cy="830997"/>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Biomass: </a:t>
            </a:r>
            <a:r>
              <a:rPr lang="en-US" sz="2400" dirty="0">
                <a:solidFill>
                  <a:srgbClr val="FF0000"/>
                </a:solidFill>
                <a:latin typeface="Times New Roman" panose="02020603050405020304" pitchFamily="18" charset="0"/>
                <a:cs typeface="Times New Roman" panose="02020603050405020304" pitchFamily="18" charset="0"/>
              </a:rPr>
              <a:t>constituents at molecular level, at </a:t>
            </a:r>
            <a:r>
              <a:rPr lang="en-US" sz="2400" dirty="0" smtClean="0">
                <a:solidFill>
                  <a:srgbClr val="FF0000"/>
                </a:solidFill>
                <a:latin typeface="Times New Roman" panose="02020603050405020304" pitchFamily="18" charset="0"/>
                <a:cs typeface="Times New Roman" panose="02020603050405020304" pitchFamily="18" charset="0"/>
              </a:rPr>
              <a:t>chemical </a:t>
            </a:r>
            <a:r>
              <a:rPr lang="en-US" sz="2400" dirty="0">
                <a:solidFill>
                  <a:srgbClr val="FF0000"/>
                </a:solidFill>
                <a:latin typeface="Times New Roman" panose="02020603050405020304" pitchFamily="18" charset="0"/>
                <a:cs typeface="Times New Roman" panose="02020603050405020304" pitchFamily="18" charset="0"/>
              </a:rPr>
              <a:t>level, energy properties.</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504407" y="580542"/>
            <a:ext cx="8769449" cy="4616648"/>
          </a:xfrm>
          <a:prstGeom prst="rect">
            <a:avLst/>
          </a:prstGeom>
        </p:spPr>
        <p:txBody>
          <a:bodyPr wrap="square">
            <a:spAutoFit/>
          </a:bodyPr>
          <a:lstStyle/>
          <a:p>
            <a:endParaRPr lang="en-US" dirty="0" smtClean="0">
              <a:solidFill>
                <a:prstClr val="black"/>
              </a:solidFill>
            </a:endParaRPr>
          </a:p>
          <a:p>
            <a:r>
              <a:rPr lang="en-US" sz="2400" b="1" dirty="0" smtClean="0">
                <a:solidFill>
                  <a:srgbClr val="002060"/>
                </a:solidFill>
              </a:rPr>
              <a:t>Chemical Composition</a:t>
            </a:r>
          </a:p>
          <a:p>
            <a:endParaRPr lang="en-US" b="1" dirty="0">
              <a:solidFill>
                <a:prstClr val="black"/>
              </a:solidFill>
            </a:endParaRPr>
          </a:p>
          <a:p>
            <a:r>
              <a:rPr lang="en-US" b="1" dirty="0">
                <a:solidFill>
                  <a:prstClr val="black"/>
                </a:solidFill>
              </a:rPr>
              <a:t>Carbon (C)</a:t>
            </a:r>
            <a:r>
              <a:rPr lang="en-US" dirty="0">
                <a:solidFill>
                  <a:prstClr val="black"/>
                </a:solidFill>
              </a:rPr>
              <a:t>:</a:t>
            </a:r>
          </a:p>
          <a:p>
            <a:pPr lvl="1"/>
            <a:r>
              <a:rPr lang="en-US" dirty="0">
                <a:solidFill>
                  <a:prstClr val="black"/>
                </a:solidFill>
              </a:rPr>
              <a:t>Biomass is predominantly carbon-based, which is crucial for its energy content.</a:t>
            </a:r>
          </a:p>
          <a:p>
            <a:r>
              <a:rPr lang="en-US" b="1" dirty="0">
                <a:solidFill>
                  <a:prstClr val="black"/>
                </a:solidFill>
              </a:rPr>
              <a:t>Hydrogen (H)</a:t>
            </a:r>
            <a:r>
              <a:rPr lang="en-US" dirty="0">
                <a:solidFill>
                  <a:prstClr val="black"/>
                </a:solidFill>
              </a:rPr>
              <a:t>:</a:t>
            </a:r>
          </a:p>
          <a:p>
            <a:pPr lvl="1"/>
            <a:r>
              <a:rPr lang="en-US" dirty="0">
                <a:solidFill>
                  <a:prstClr val="black"/>
                </a:solidFill>
              </a:rPr>
              <a:t>Essential for the formation of organic compounds and contributes to the energy yield during combustion.</a:t>
            </a:r>
          </a:p>
          <a:p>
            <a:r>
              <a:rPr lang="en-US" b="1" dirty="0">
                <a:solidFill>
                  <a:prstClr val="black"/>
                </a:solidFill>
              </a:rPr>
              <a:t>Oxygen (O)</a:t>
            </a:r>
            <a:r>
              <a:rPr lang="en-US" dirty="0">
                <a:solidFill>
                  <a:prstClr val="black"/>
                </a:solidFill>
              </a:rPr>
              <a:t>:</a:t>
            </a:r>
          </a:p>
          <a:p>
            <a:pPr lvl="1"/>
            <a:r>
              <a:rPr lang="en-US" dirty="0">
                <a:solidFill>
                  <a:prstClr val="black"/>
                </a:solidFill>
              </a:rPr>
              <a:t>Present in carbohydrates and affects the energy content and combustion properties.</a:t>
            </a:r>
          </a:p>
          <a:p>
            <a:r>
              <a:rPr lang="en-US" b="1" dirty="0">
                <a:solidFill>
                  <a:prstClr val="black"/>
                </a:solidFill>
              </a:rPr>
              <a:t>Nitrogen (N)</a:t>
            </a:r>
            <a:r>
              <a:rPr lang="en-US" dirty="0">
                <a:solidFill>
                  <a:prstClr val="black"/>
                </a:solidFill>
              </a:rPr>
              <a:t>:</a:t>
            </a:r>
          </a:p>
          <a:p>
            <a:pPr lvl="1"/>
            <a:r>
              <a:rPr lang="en-US" dirty="0">
                <a:solidFill>
                  <a:prstClr val="black"/>
                </a:solidFill>
              </a:rPr>
              <a:t>Found in proteins and can influence the combustion characteristics and emissions of biomass.</a:t>
            </a:r>
          </a:p>
          <a:p>
            <a:r>
              <a:rPr lang="en-US" b="1" dirty="0">
                <a:solidFill>
                  <a:prstClr val="black"/>
                </a:solidFill>
              </a:rPr>
              <a:t>Minerals</a:t>
            </a:r>
            <a:r>
              <a:rPr lang="en-US" dirty="0">
                <a:solidFill>
                  <a:prstClr val="black"/>
                </a:solidFill>
              </a:rPr>
              <a:t>:</a:t>
            </a:r>
          </a:p>
          <a:p>
            <a:pPr lvl="1"/>
            <a:r>
              <a:rPr lang="en-US" dirty="0">
                <a:solidFill>
                  <a:prstClr val="black"/>
                </a:solidFill>
              </a:rPr>
              <a:t>Various inorganic elements (like potassium, calcium, magnesium) are present in trace amounts and can affect the ash content and emissions during combustion</a:t>
            </a:r>
            <a:r>
              <a:rPr lang="en-US" dirty="0" smtClean="0">
                <a:solidFill>
                  <a:prstClr val="black"/>
                </a:solidFill>
              </a:rPr>
              <a:t>.</a:t>
            </a:r>
            <a:endParaRPr lang="en-US" dirty="0">
              <a:solidFill>
                <a:prstClr val="black"/>
              </a:solidFill>
            </a:endParaRPr>
          </a:p>
        </p:txBody>
      </p:sp>
    </p:spTree>
    <p:extLst>
      <p:ext uri="{BB962C8B-B14F-4D97-AF65-F5344CB8AC3E}">
        <p14:creationId xmlns:p14="http://schemas.microsoft.com/office/powerpoint/2010/main" val="694542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5" y="10452"/>
            <a:ext cx="7739938" cy="830997"/>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Biomass: </a:t>
            </a:r>
            <a:r>
              <a:rPr lang="en-US" sz="2400" dirty="0">
                <a:solidFill>
                  <a:srgbClr val="FF0000"/>
                </a:solidFill>
                <a:latin typeface="Times New Roman" panose="02020603050405020304" pitchFamily="18" charset="0"/>
                <a:cs typeface="Times New Roman" panose="02020603050405020304" pitchFamily="18" charset="0"/>
              </a:rPr>
              <a:t>constituents at molecular level, at </a:t>
            </a:r>
            <a:r>
              <a:rPr lang="en-US" sz="2400" dirty="0" smtClean="0">
                <a:solidFill>
                  <a:srgbClr val="FF0000"/>
                </a:solidFill>
                <a:latin typeface="Times New Roman" panose="02020603050405020304" pitchFamily="18" charset="0"/>
                <a:cs typeface="Times New Roman" panose="02020603050405020304" pitchFamily="18" charset="0"/>
              </a:rPr>
              <a:t>chemical </a:t>
            </a:r>
            <a:r>
              <a:rPr lang="en-US" sz="2400" dirty="0">
                <a:solidFill>
                  <a:srgbClr val="FF0000"/>
                </a:solidFill>
                <a:latin typeface="Times New Roman" panose="02020603050405020304" pitchFamily="18" charset="0"/>
                <a:cs typeface="Times New Roman" panose="02020603050405020304" pitchFamily="18" charset="0"/>
              </a:rPr>
              <a:t>level, energy properties.</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504407" y="841449"/>
            <a:ext cx="8769449" cy="6093976"/>
          </a:xfrm>
          <a:prstGeom prst="rect">
            <a:avLst/>
          </a:prstGeom>
        </p:spPr>
        <p:txBody>
          <a:bodyPr wrap="square">
            <a:spAutoFit/>
          </a:bodyPr>
          <a:lstStyle/>
          <a:p>
            <a:r>
              <a:rPr lang="en-IN" sz="2400" b="1" dirty="0">
                <a:solidFill>
                  <a:srgbClr val="002060"/>
                </a:solidFill>
              </a:rPr>
              <a:t>Energy Properties of </a:t>
            </a:r>
            <a:r>
              <a:rPr lang="en-IN" sz="2400" b="1" dirty="0" smtClean="0">
                <a:solidFill>
                  <a:srgbClr val="002060"/>
                </a:solidFill>
              </a:rPr>
              <a:t>Biomass</a:t>
            </a:r>
          </a:p>
          <a:p>
            <a:endParaRPr lang="en-IN" sz="2400" b="1" dirty="0">
              <a:solidFill>
                <a:srgbClr val="002060"/>
              </a:solidFill>
            </a:endParaRPr>
          </a:p>
          <a:p>
            <a:r>
              <a:rPr lang="en-IN" dirty="0"/>
              <a:t>Biomass has several properties that make it a viable energy source</a:t>
            </a:r>
            <a:r>
              <a:rPr lang="en-IN" dirty="0" smtClean="0"/>
              <a:t>:</a:t>
            </a:r>
          </a:p>
          <a:p>
            <a:endParaRPr lang="en-IN" dirty="0"/>
          </a:p>
          <a:p>
            <a:r>
              <a:rPr lang="en-IN" b="1" dirty="0"/>
              <a:t>Calorific Value (Energy Density)</a:t>
            </a:r>
            <a:r>
              <a:rPr lang="en-IN" dirty="0"/>
              <a:t>: Biomass has an average energy content of </a:t>
            </a:r>
            <a:r>
              <a:rPr lang="en-IN" b="1" dirty="0">
                <a:solidFill>
                  <a:srgbClr val="FF0000"/>
                </a:solidFill>
              </a:rPr>
              <a:t>15-20 MJ/kg</a:t>
            </a:r>
            <a:r>
              <a:rPr lang="en-IN" dirty="0">
                <a:solidFill>
                  <a:srgbClr val="FF0000"/>
                </a:solidFill>
              </a:rPr>
              <a:t> </a:t>
            </a:r>
            <a:r>
              <a:rPr lang="en-IN" dirty="0"/>
              <a:t>(for dry biomass), which is lower than fossil fuels but can be enhanced through processes like densification or thermochemical conversions (e.g., pyrolysis).</a:t>
            </a:r>
          </a:p>
          <a:p>
            <a:r>
              <a:rPr lang="en-IN" b="1" dirty="0"/>
              <a:t>Combustion Efficiency</a:t>
            </a:r>
            <a:r>
              <a:rPr lang="en-IN" dirty="0"/>
              <a:t>: Due to its organic composition, biomass burns more </a:t>
            </a:r>
            <a:r>
              <a:rPr lang="en-IN" dirty="0">
                <a:solidFill>
                  <a:srgbClr val="FF0000"/>
                </a:solidFill>
              </a:rPr>
              <a:t>cleanly than coal</a:t>
            </a:r>
            <a:r>
              <a:rPr lang="en-IN" dirty="0"/>
              <a:t>, producing fewer </a:t>
            </a:r>
            <a:r>
              <a:rPr lang="en-IN" dirty="0" err="1"/>
              <a:t>sulfur</a:t>
            </a:r>
            <a:r>
              <a:rPr lang="en-IN" dirty="0"/>
              <a:t> and nitrogen oxides.</a:t>
            </a:r>
          </a:p>
          <a:p>
            <a:r>
              <a:rPr lang="en-IN" b="1" dirty="0"/>
              <a:t>Renewability and Carbon Neutrality</a:t>
            </a:r>
            <a:r>
              <a:rPr lang="en-IN" dirty="0"/>
              <a:t>: Biomass is considered a renewable energy source, as it can be regrown. When burned, it releases carbon dioxide (CO₂) absorbed during growth, often considered “carbon neutral” if managed sustainably.</a:t>
            </a:r>
          </a:p>
          <a:p>
            <a:r>
              <a:rPr lang="en-IN" b="1" dirty="0"/>
              <a:t>Thermochemical Conversion Suitability</a:t>
            </a:r>
            <a:r>
              <a:rPr lang="en-IN" dirty="0"/>
              <a:t>: Due to its molecular composition, biomass can be processed through methods like </a:t>
            </a:r>
            <a:r>
              <a:rPr lang="en-IN" b="1" dirty="0">
                <a:solidFill>
                  <a:srgbClr val="FF0000"/>
                </a:solidFill>
              </a:rPr>
              <a:t>combustion, gasification, and pyrolysis</a:t>
            </a:r>
            <a:r>
              <a:rPr lang="en-IN" dirty="0">
                <a:solidFill>
                  <a:srgbClr val="FF0000"/>
                </a:solidFill>
              </a:rPr>
              <a:t> to yield biofuels </a:t>
            </a:r>
            <a:r>
              <a:rPr lang="en-IN" dirty="0"/>
              <a:t>and other energy products. For instance:</a:t>
            </a:r>
          </a:p>
          <a:p>
            <a:pPr lvl="1"/>
            <a:r>
              <a:rPr lang="en-IN" b="1" dirty="0"/>
              <a:t>Pyrolysis</a:t>
            </a:r>
            <a:r>
              <a:rPr lang="en-IN" dirty="0"/>
              <a:t> decomposes biomass at high temperatures in the absence of oxygen, creating bio-oil, syngas, and </a:t>
            </a:r>
            <a:r>
              <a:rPr lang="en-IN" dirty="0" err="1"/>
              <a:t>biochar</a:t>
            </a:r>
            <a:r>
              <a:rPr lang="en-IN" dirty="0"/>
              <a:t>.</a:t>
            </a:r>
          </a:p>
          <a:p>
            <a:pPr lvl="1"/>
            <a:r>
              <a:rPr lang="en-IN" b="1" dirty="0"/>
              <a:t>Gasification</a:t>
            </a:r>
            <a:r>
              <a:rPr lang="en-IN" dirty="0"/>
              <a:t> partially oxidizes biomass to produce synthesis gas, a mixture of carbon monoxide, hydrogen, and other gases, which can be used for electricity generation or as a feedstock for biofuel synthesis.</a:t>
            </a:r>
          </a:p>
          <a:p>
            <a:endParaRPr lang="en-US" dirty="0" smtClean="0">
              <a:solidFill>
                <a:prstClr val="black"/>
              </a:solidFill>
            </a:endParaRPr>
          </a:p>
        </p:txBody>
      </p:sp>
    </p:spTree>
    <p:extLst>
      <p:ext uri="{BB962C8B-B14F-4D97-AF65-F5344CB8AC3E}">
        <p14:creationId xmlns:p14="http://schemas.microsoft.com/office/powerpoint/2010/main" val="37163029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5" y="10452"/>
            <a:ext cx="7739938" cy="830997"/>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Biomass: </a:t>
            </a:r>
            <a:r>
              <a:rPr lang="en-US" sz="2400" dirty="0">
                <a:solidFill>
                  <a:srgbClr val="FF0000"/>
                </a:solidFill>
                <a:latin typeface="Times New Roman" panose="02020603050405020304" pitchFamily="18" charset="0"/>
                <a:cs typeface="Times New Roman" panose="02020603050405020304" pitchFamily="18" charset="0"/>
              </a:rPr>
              <a:t>constituents at molecular level, at </a:t>
            </a:r>
            <a:r>
              <a:rPr lang="en-US" sz="2400" dirty="0" smtClean="0">
                <a:solidFill>
                  <a:srgbClr val="FF0000"/>
                </a:solidFill>
                <a:latin typeface="Times New Roman" panose="02020603050405020304" pitchFamily="18" charset="0"/>
                <a:cs typeface="Times New Roman" panose="02020603050405020304" pitchFamily="18" charset="0"/>
              </a:rPr>
              <a:t>chemical </a:t>
            </a:r>
            <a:r>
              <a:rPr lang="en-US" sz="2400" dirty="0">
                <a:solidFill>
                  <a:srgbClr val="FF0000"/>
                </a:solidFill>
                <a:latin typeface="Times New Roman" panose="02020603050405020304" pitchFamily="18" charset="0"/>
                <a:cs typeface="Times New Roman" panose="02020603050405020304" pitchFamily="18" charset="0"/>
              </a:rPr>
              <a:t>level, energy properties.</a:t>
            </a:r>
            <a:endParaRPr lang="en-IN" sz="2400" dirty="0">
              <a:solidFill>
                <a:srgbClr val="FF0000"/>
              </a:solidFill>
              <a:latin typeface="Times New Roman" panose="02020603050405020304" pitchFamily="18" charset="0"/>
              <a:cs typeface="Times New Roman" panose="02020603050405020304"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074" y="1026114"/>
            <a:ext cx="8571926" cy="4922885"/>
          </a:xfrm>
          <a:prstGeom prst="rect">
            <a:avLst/>
          </a:prstGeom>
        </p:spPr>
      </p:pic>
    </p:spTree>
    <p:extLst>
      <p:ext uri="{BB962C8B-B14F-4D97-AF65-F5344CB8AC3E}">
        <p14:creationId xmlns:p14="http://schemas.microsoft.com/office/powerpoint/2010/main" val="227108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89000"/>
            <a:ext cx="9001095" cy="1569660"/>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typologies: </a:t>
            </a:r>
            <a:r>
              <a:rPr lang="en-IN" sz="2400" dirty="0" err="1">
                <a:solidFill>
                  <a:srgbClr val="FF0000"/>
                </a:solidFill>
                <a:latin typeface="Times New Roman" pitchFamily="18" charset="0"/>
                <a:cs typeface="Times New Roman" pitchFamily="18" charset="0"/>
              </a:rPr>
              <a:t>lignocellulosic</a:t>
            </a:r>
            <a:r>
              <a:rPr lang="en-IN" sz="2400" dirty="0">
                <a:solidFill>
                  <a:srgbClr val="FF0000"/>
                </a:solidFill>
                <a:latin typeface="Times New Roman" panose="02020603050405020304" pitchFamily="18" charset="0"/>
                <a:cs typeface="Times New Roman" panose="02020603050405020304" pitchFamily="18" charset="0"/>
              </a:rPr>
              <a:t>, starchy, sugary, oilseeds, OFMSW, sewage sludge, manure</a:t>
            </a:r>
            <a:r>
              <a:rPr lang="en-IN" sz="2400" dirty="0" smtClean="0">
                <a:solidFill>
                  <a:srgbClr val="FF0000"/>
                </a:solidFill>
                <a:latin typeface="Times New Roman" panose="02020603050405020304" pitchFamily="18" charset="0"/>
                <a:cs typeface="Times New Roman" panose="02020603050405020304" pitchFamily="18" charset="0"/>
              </a:rPr>
              <a:t>.</a:t>
            </a:r>
          </a:p>
          <a:p>
            <a:endParaRPr lang="en-IN" sz="2400" dirty="0" smtClean="0">
              <a:solidFill>
                <a:srgbClr val="FF0000"/>
              </a:solidFill>
              <a:latin typeface="Times New Roman" panose="02020603050405020304" pitchFamily="18" charset="0"/>
              <a:cs typeface="Times New Roman" panose="02020603050405020304" pitchFamily="18" charset="0"/>
            </a:endParaRPr>
          </a:p>
          <a:p>
            <a:endParaRPr lang="en-IN" sz="2400" dirty="0">
              <a:solidFill>
                <a:srgbClr val="FF0000"/>
              </a:solidFill>
              <a:latin typeface="Times New Roman" panose="02020603050405020304" pitchFamily="18" charset="0"/>
              <a:cs typeface="Times New Roman" panose="02020603050405020304" pitchFamily="18"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000" y="1171847"/>
            <a:ext cx="6510982" cy="4965996"/>
          </a:xfrm>
          <a:prstGeom prst="rect">
            <a:avLst/>
          </a:prstGeom>
        </p:spPr>
      </p:pic>
    </p:spTree>
    <p:extLst>
      <p:ext uri="{BB962C8B-B14F-4D97-AF65-F5344CB8AC3E}">
        <p14:creationId xmlns:p14="http://schemas.microsoft.com/office/powerpoint/2010/main" val="14647023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89000"/>
            <a:ext cx="9001095" cy="1569660"/>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typologies: </a:t>
            </a:r>
            <a:r>
              <a:rPr lang="en-IN" sz="2400" dirty="0" err="1">
                <a:solidFill>
                  <a:srgbClr val="FF0000"/>
                </a:solidFill>
                <a:latin typeface="Times New Roman" pitchFamily="18" charset="0"/>
                <a:cs typeface="Times New Roman" pitchFamily="18" charset="0"/>
              </a:rPr>
              <a:t>lignocellulosic</a:t>
            </a:r>
            <a:r>
              <a:rPr lang="en-IN" sz="2400" dirty="0">
                <a:solidFill>
                  <a:srgbClr val="FF0000"/>
                </a:solidFill>
                <a:latin typeface="Times New Roman" panose="02020603050405020304" pitchFamily="18" charset="0"/>
                <a:cs typeface="Times New Roman" panose="02020603050405020304" pitchFamily="18" charset="0"/>
              </a:rPr>
              <a:t>, starchy, sugary, oilseeds, OFMSW, sewage sludge, manure</a:t>
            </a:r>
            <a:r>
              <a:rPr lang="en-IN" sz="2400" dirty="0" smtClean="0">
                <a:solidFill>
                  <a:srgbClr val="FF0000"/>
                </a:solidFill>
                <a:latin typeface="Times New Roman" panose="02020603050405020304" pitchFamily="18" charset="0"/>
                <a:cs typeface="Times New Roman" panose="02020603050405020304" pitchFamily="18" charset="0"/>
              </a:rPr>
              <a:t>.</a:t>
            </a:r>
          </a:p>
          <a:p>
            <a:endParaRPr lang="en-IN" sz="2400" dirty="0" smtClean="0">
              <a:solidFill>
                <a:srgbClr val="FF0000"/>
              </a:solidFill>
              <a:latin typeface="Times New Roman" panose="02020603050405020304" pitchFamily="18" charset="0"/>
              <a:cs typeface="Times New Roman" panose="02020603050405020304" pitchFamily="18" charset="0"/>
            </a:endParaRPr>
          </a:p>
          <a:p>
            <a:endParaRPr lang="en-IN" sz="2400" dirty="0">
              <a:solidFill>
                <a:srgbClr val="FF0000"/>
              </a:solidFill>
              <a:latin typeface="Times New Roman" panose="02020603050405020304" pitchFamily="18" charset="0"/>
              <a:cs typeface="Times New Roman" panose="02020603050405020304" pitchFamily="18"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000" y="1474470"/>
            <a:ext cx="7818670" cy="4204662"/>
          </a:xfrm>
          <a:prstGeom prst="rect">
            <a:avLst/>
          </a:prstGeom>
        </p:spPr>
      </p:pic>
    </p:spTree>
    <p:extLst>
      <p:ext uri="{BB962C8B-B14F-4D97-AF65-F5344CB8AC3E}">
        <p14:creationId xmlns:p14="http://schemas.microsoft.com/office/powerpoint/2010/main" val="6615204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89000"/>
            <a:ext cx="9001095" cy="7109639"/>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typologies: </a:t>
            </a:r>
            <a:r>
              <a:rPr lang="en-IN" sz="2400" dirty="0" err="1">
                <a:solidFill>
                  <a:srgbClr val="FF0000"/>
                </a:solidFill>
                <a:latin typeface="Times New Roman" pitchFamily="18" charset="0"/>
                <a:cs typeface="Times New Roman" pitchFamily="18" charset="0"/>
              </a:rPr>
              <a:t>lignocellulosic</a:t>
            </a:r>
            <a:r>
              <a:rPr lang="en-IN" sz="2400" dirty="0">
                <a:solidFill>
                  <a:srgbClr val="FF0000"/>
                </a:solidFill>
                <a:latin typeface="Times New Roman" panose="02020603050405020304" pitchFamily="18" charset="0"/>
                <a:cs typeface="Times New Roman" panose="02020603050405020304" pitchFamily="18" charset="0"/>
              </a:rPr>
              <a:t>, starchy, sugary, oilseeds, OFMSW, sewage sludge, manure</a:t>
            </a:r>
            <a:r>
              <a:rPr lang="en-IN" sz="2400" dirty="0" smtClean="0">
                <a:solidFill>
                  <a:srgbClr val="FF0000"/>
                </a:solidFill>
                <a:latin typeface="Times New Roman" panose="02020603050405020304" pitchFamily="18" charset="0"/>
                <a:cs typeface="Times New Roman" panose="02020603050405020304" pitchFamily="18" charset="0"/>
              </a:rPr>
              <a:t>.</a:t>
            </a:r>
          </a:p>
          <a:p>
            <a:endParaRPr lang="en-IN" sz="2400" dirty="0" smtClean="0">
              <a:solidFill>
                <a:srgbClr val="FF0000"/>
              </a:solidFill>
              <a:latin typeface="Times New Roman" panose="02020603050405020304" pitchFamily="18" charset="0"/>
              <a:cs typeface="Times New Roman" panose="02020603050405020304" pitchFamily="18" charset="0"/>
            </a:endParaRPr>
          </a:p>
          <a:p>
            <a:r>
              <a:rPr lang="en-IN" sz="2000" dirty="0">
                <a:latin typeface="Times New Roman" pitchFamily="18" charset="0"/>
                <a:cs typeface="Times New Roman" pitchFamily="18" charset="0"/>
              </a:rPr>
              <a:t>Biomass is categorized into different typologies based on its origin, primary constituents, and applications. Here’s a breakdown of common biomass types:</a:t>
            </a:r>
          </a:p>
          <a:p>
            <a:r>
              <a:rPr lang="en-IN" sz="2000" b="1" dirty="0">
                <a:solidFill>
                  <a:srgbClr val="002060"/>
                </a:solidFill>
                <a:latin typeface="Times New Roman" pitchFamily="18" charset="0"/>
                <a:cs typeface="Times New Roman" pitchFamily="18" charset="0"/>
              </a:rPr>
              <a:t>1. </a:t>
            </a:r>
            <a:r>
              <a:rPr lang="en-IN" sz="2000" b="1" dirty="0" err="1">
                <a:solidFill>
                  <a:srgbClr val="002060"/>
                </a:solidFill>
                <a:latin typeface="Times New Roman" pitchFamily="18" charset="0"/>
                <a:cs typeface="Times New Roman" pitchFamily="18" charset="0"/>
              </a:rPr>
              <a:t>Lignocellulosic</a:t>
            </a:r>
            <a:r>
              <a:rPr lang="en-IN" sz="2000" b="1" dirty="0">
                <a:solidFill>
                  <a:srgbClr val="002060"/>
                </a:solidFill>
                <a:latin typeface="Times New Roman" pitchFamily="18" charset="0"/>
                <a:cs typeface="Times New Roman" pitchFamily="18" charset="0"/>
              </a:rPr>
              <a:t> Biomass</a:t>
            </a:r>
          </a:p>
          <a:p>
            <a:r>
              <a:rPr lang="en-IN" sz="2000" b="1" dirty="0">
                <a:latin typeface="Times New Roman" pitchFamily="18" charset="0"/>
                <a:cs typeface="Times New Roman" pitchFamily="18" charset="0"/>
              </a:rPr>
              <a:t>Composition</a:t>
            </a:r>
            <a:r>
              <a:rPr lang="en-IN" sz="2000" dirty="0">
                <a:latin typeface="Times New Roman" pitchFamily="18" charset="0"/>
                <a:cs typeface="Times New Roman" pitchFamily="18" charset="0"/>
              </a:rPr>
              <a:t>: Contains </a:t>
            </a:r>
            <a:r>
              <a:rPr lang="en-IN" sz="2000" b="1" dirty="0">
                <a:latin typeface="Times New Roman" pitchFamily="18" charset="0"/>
                <a:cs typeface="Times New Roman" pitchFamily="18" charset="0"/>
              </a:rPr>
              <a:t>cellulose</a:t>
            </a:r>
            <a:r>
              <a:rPr lang="en-IN" sz="2000" dirty="0">
                <a:latin typeface="Times New Roman" pitchFamily="18" charset="0"/>
                <a:cs typeface="Times New Roman" pitchFamily="18" charset="0"/>
              </a:rPr>
              <a:t>, </a:t>
            </a:r>
            <a:r>
              <a:rPr lang="en-IN" sz="2000" b="1" dirty="0">
                <a:latin typeface="Times New Roman" pitchFamily="18" charset="0"/>
                <a:cs typeface="Times New Roman" pitchFamily="18" charset="0"/>
              </a:rPr>
              <a:t>hemicellulose</a:t>
            </a:r>
            <a:r>
              <a:rPr lang="en-IN" sz="2000" dirty="0">
                <a:latin typeface="Times New Roman" pitchFamily="18" charset="0"/>
                <a:cs typeface="Times New Roman" pitchFamily="18" charset="0"/>
              </a:rPr>
              <a:t>, and </a:t>
            </a:r>
            <a:r>
              <a:rPr lang="en-IN" sz="2000" b="1" dirty="0">
                <a:latin typeface="Times New Roman" pitchFamily="18" charset="0"/>
                <a:cs typeface="Times New Roman" pitchFamily="18" charset="0"/>
              </a:rPr>
              <a:t>lignin</a:t>
            </a:r>
            <a:r>
              <a:rPr lang="en-IN" sz="2000" dirty="0">
                <a:latin typeface="Times New Roman" pitchFamily="18" charset="0"/>
                <a:cs typeface="Times New Roman" pitchFamily="18" charset="0"/>
              </a:rPr>
              <a:t> as its primary structural components.</a:t>
            </a:r>
          </a:p>
          <a:p>
            <a:r>
              <a:rPr lang="en-IN" sz="2000" b="1" dirty="0">
                <a:latin typeface="Times New Roman" pitchFamily="18" charset="0"/>
                <a:cs typeface="Times New Roman" pitchFamily="18" charset="0"/>
              </a:rPr>
              <a:t>Examples</a:t>
            </a:r>
            <a:r>
              <a:rPr lang="en-IN" sz="2000" dirty="0">
                <a:latin typeface="Times New Roman" pitchFamily="18" charset="0"/>
                <a:cs typeface="Times New Roman" pitchFamily="18" charset="0"/>
              </a:rPr>
              <a:t>: Wood, agricultural residues (e.g., straw, corn </a:t>
            </a:r>
            <a:r>
              <a:rPr lang="en-IN" sz="2000" dirty="0" err="1">
                <a:latin typeface="Times New Roman" pitchFamily="18" charset="0"/>
                <a:cs typeface="Times New Roman" pitchFamily="18" charset="0"/>
              </a:rPr>
              <a:t>stover</a:t>
            </a:r>
            <a:r>
              <a:rPr lang="en-IN" sz="2000" dirty="0">
                <a:latin typeface="Times New Roman" pitchFamily="18" charset="0"/>
                <a:cs typeface="Times New Roman" pitchFamily="18" charset="0"/>
              </a:rPr>
              <a:t>), forestry residues, energy crops (like </a:t>
            </a:r>
            <a:r>
              <a:rPr lang="en-IN" sz="2000" dirty="0" err="1">
                <a:latin typeface="Times New Roman" pitchFamily="18" charset="0"/>
                <a:cs typeface="Times New Roman" pitchFamily="18" charset="0"/>
              </a:rPr>
              <a:t>switchgrass</a:t>
            </a:r>
            <a:r>
              <a:rPr lang="en-IN" sz="2000" dirty="0">
                <a:latin typeface="Times New Roman" pitchFamily="18" charset="0"/>
                <a:cs typeface="Times New Roman" pitchFamily="18" charset="0"/>
              </a:rPr>
              <a:t> and </a:t>
            </a:r>
            <a:r>
              <a:rPr lang="en-IN" sz="2000" dirty="0" err="1">
                <a:latin typeface="Times New Roman" pitchFamily="18" charset="0"/>
                <a:cs typeface="Times New Roman" pitchFamily="18" charset="0"/>
              </a:rPr>
              <a:t>miscanthus</a:t>
            </a:r>
            <a:r>
              <a:rPr lang="en-IN" sz="2000" dirty="0">
                <a:latin typeface="Times New Roman" pitchFamily="18" charset="0"/>
                <a:cs typeface="Times New Roman" pitchFamily="18" charset="0"/>
              </a:rPr>
              <a:t>).</a:t>
            </a:r>
          </a:p>
          <a:p>
            <a:r>
              <a:rPr lang="en-IN" sz="2000" b="1" dirty="0">
                <a:latin typeface="Times New Roman" pitchFamily="18" charset="0"/>
                <a:cs typeface="Times New Roman" pitchFamily="18" charset="0"/>
              </a:rPr>
              <a:t>Characteristics</a:t>
            </a:r>
            <a:r>
              <a:rPr lang="en-IN" sz="2000" dirty="0">
                <a:latin typeface="Times New Roman" pitchFamily="18" charset="0"/>
                <a:cs typeface="Times New Roman" pitchFamily="18" charset="0"/>
              </a:rPr>
              <a:t>: </a:t>
            </a:r>
            <a:r>
              <a:rPr lang="en-IN" sz="2000" dirty="0">
                <a:solidFill>
                  <a:srgbClr val="FF0000"/>
                </a:solidFill>
                <a:latin typeface="Times New Roman" pitchFamily="18" charset="0"/>
                <a:cs typeface="Times New Roman" pitchFamily="18" charset="0"/>
              </a:rPr>
              <a:t>High </a:t>
            </a:r>
            <a:r>
              <a:rPr lang="en-IN" sz="2000" dirty="0" err="1">
                <a:solidFill>
                  <a:srgbClr val="FF0000"/>
                </a:solidFill>
                <a:latin typeface="Times New Roman" pitchFamily="18" charset="0"/>
                <a:cs typeface="Times New Roman" pitchFamily="18" charset="0"/>
              </a:rPr>
              <a:t>fiber</a:t>
            </a:r>
            <a:r>
              <a:rPr lang="en-IN" sz="2000" dirty="0">
                <a:solidFill>
                  <a:srgbClr val="FF0000"/>
                </a:solidFill>
                <a:latin typeface="Times New Roman" pitchFamily="18" charset="0"/>
                <a:cs typeface="Times New Roman" pitchFamily="18" charset="0"/>
              </a:rPr>
              <a:t> content and durability</a:t>
            </a:r>
            <a:r>
              <a:rPr lang="en-IN" sz="2000" dirty="0">
                <a:latin typeface="Times New Roman" pitchFamily="18" charset="0"/>
                <a:cs typeface="Times New Roman" pitchFamily="18" charset="0"/>
              </a:rPr>
              <a:t>, but challenging to break down, especially the lignin component.</a:t>
            </a:r>
          </a:p>
          <a:p>
            <a:r>
              <a:rPr lang="en-IN" sz="2000" b="1" dirty="0">
                <a:latin typeface="Times New Roman" pitchFamily="18" charset="0"/>
                <a:cs typeface="Times New Roman" pitchFamily="18" charset="0"/>
              </a:rPr>
              <a:t>Uses</a:t>
            </a:r>
            <a:r>
              <a:rPr lang="en-IN" sz="2000" dirty="0">
                <a:latin typeface="Times New Roman" pitchFamily="18" charset="0"/>
                <a:cs typeface="Times New Roman" pitchFamily="18" charset="0"/>
              </a:rPr>
              <a:t>: Used for bioethanol production, biogas, </a:t>
            </a:r>
            <a:r>
              <a:rPr lang="en-IN" sz="2000" dirty="0" err="1">
                <a:latin typeface="Times New Roman" pitchFamily="18" charset="0"/>
                <a:cs typeface="Times New Roman" pitchFamily="18" charset="0"/>
              </a:rPr>
              <a:t>biochar</a:t>
            </a:r>
            <a:r>
              <a:rPr lang="en-IN" sz="2000" dirty="0">
                <a:latin typeface="Times New Roman" pitchFamily="18" charset="0"/>
                <a:cs typeface="Times New Roman" pitchFamily="18" charset="0"/>
              </a:rPr>
              <a:t>, and as feedstock for thermochemical conversion (combustion, pyrolysis, gasification).</a:t>
            </a:r>
          </a:p>
          <a:p>
            <a:r>
              <a:rPr lang="en-IN" sz="2000" b="1" dirty="0">
                <a:solidFill>
                  <a:srgbClr val="002060"/>
                </a:solidFill>
                <a:latin typeface="Times New Roman" pitchFamily="18" charset="0"/>
                <a:cs typeface="Times New Roman" pitchFamily="18" charset="0"/>
              </a:rPr>
              <a:t>2. Starchy Biomass</a:t>
            </a:r>
          </a:p>
          <a:p>
            <a:r>
              <a:rPr lang="en-IN" sz="2000" b="1" dirty="0">
                <a:latin typeface="Times New Roman" pitchFamily="18" charset="0"/>
                <a:cs typeface="Times New Roman" pitchFamily="18" charset="0"/>
              </a:rPr>
              <a:t>Composition</a:t>
            </a:r>
            <a:r>
              <a:rPr lang="en-IN" sz="2000" dirty="0">
                <a:latin typeface="Times New Roman" pitchFamily="18" charset="0"/>
                <a:cs typeface="Times New Roman" pitchFamily="18" charset="0"/>
              </a:rPr>
              <a:t>: Rich in </a:t>
            </a:r>
            <a:r>
              <a:rPr lang="en-IN" sz="2000" b="1" dirty="0">
                <a:solidFill>
                  <a:srgbClr val="FF0000"/>
                </a:solidFill>
                <a:latin typeface="Times New Roman" pitchFamily="18" charset="0"/>
                <a:cs typeface="Times New Roman" pitchFamily="18" charset="0"/>
              </a:rPr>
              <a:t>starch</a:t>
            </a:r>
            <a:r>
              <a:rPr lang="en-IN" sz="2000" dirty="0">
                <a:solidFill>
                  <a:srgbClr val="FF0000"/>
                </a:solidFill>
                <a:latin typeface="Times New Roman" pitchFamily="18" charset="0"/>
                <a:cs typeface="Times New Roman" pitchFamily="18" charset="0"/>
              </a:rPr>
              <a:t>, a complex carbohydrate made up of glucose units</a:t>
            </a:r>
            <a:r>
              <a:rPr lang="en-IN" sz="2000" dirty="0">
                <a:latin typeface="Times New Roman" pitchFamily="18" charset="0"/>
                <a:cs typeface="Times New Roman" pitchFamily="18" charset="0"/>
              </a:rPr>
              <a:t>.</a:t>
            </a:r>
          </a:p>
          <a:p>
            <a:r>
              <a:rPr lang="en-IN" sz="2000" b="1" dirty="0">
                <a:latin typeface="Times New Roman" pitchFamily="18" charset="0"/>
                <a:cs typeface="Times New Roman" pitchFamily="18" charset="0"/>
              </a:rPr>
              <a:t>Examples</a:t>
            </a:r>
            <a:r>
              <a:rPr lang="en-IN" sz="2000" dirty="0">
                <a:latin typeface="Times New Roman" pitchFamily="18" charset="0"/>
                <a:cs typeface="Times New Roman" pitchFamily="18" charset="0"/>
              </a:rPr>
              <a:t>: Corn, wheat, potatoes, cassava.</a:t>
            </a:r>
          </a:p>
          <a:p>
            <a:r>
              <a:rPr lang="en-IN" sz="2000" b="1" dirty="0">
                <a:latin typeface="Times New Roman" pitchFamily="18" charset="0"/>
                <a:cs typeface="Times New Roman" pitchFamily="18" charset="0"/>
              </a:rPr>
              <a:t>Characteristics</a:t>
            </a:r>
            <a:r>
              <a:rPr lang="en-IN" sz="2000" dirty="0">
                <a:latin typeface="Times New Roman" pitchFamily="18" charset="0"/>
                <a:cs typeface="Times New Roman" pitchFamily="18" charset="0"/>
              </a:rPr>
              <a:t>: Starch is easily converted into fermentable sugars, making it suitable for quick conversion to biofuels.</a:t>
            </a:r>
          </a:p>
          <a:p>
            <a:r>
              <a:rPr lang="en-IN" sz="2000" b="1" dirty="0">
                <a:latin typeface="Times New Roman" pitchFamily="18" charset="0"/>
                <a:cs typeface="Times New Roman" pitchFamily="18" charset="0"/>
              </a:rPr>
              <a:t>Uses</a:t>
            </a:r>
            <a:r>
              <a:rPr lang="en-IN" sz="2000" dirty="0">
                <a:latin typeface="Times New Roman" pitchFamily="18" charset="0"/>
                <a:cs typeface="Times New Roman" pitchFamily="18" charset="0"/>
              </a:rPr>
              <a:t>: Primarily used for bioethanol production through fermentation. Also serves as feedstock for </a:t>
            </a:r>
            <a:r>
              <a:rPr lang="en-IN" sz="2000" dirty="0" err="1">
                <a:latin typeface="Times New Roman" pitchFamily="18" charset="0"/>
                <a:cs typeface="Times New Roman" pitchFamily="18" charset="0"/>
              </a:rPr>
              <a:t>bioplastic</a:t>
            </a:r>
            <a:r>
              <a:rPr lang="en-IN" sz="2000" dirty="0">
                <a:latin typeface="Times New Roman" pitchFamily="18" charset="0"/>
                <a:cs typeface="Times New Roman" pitchFamily="18" charset="0"/>
              </a:rPr>
              <a:t> production.</a:t>
            </a:r>
          </a:p>
          <a:p>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673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7359" r="12453"/>
          <a:stretch>
            <a:fillRect/>
          </a:stretch>
        </p:blipFill>
        <p:spPr>
          <a:xfrm>
            <a:off x="2424931" y="4959072"/>
            <a:ext cx="9071069" cy="1898928"/>
          </a:xfrm>
          <a:prstGeom prst="rect">
            <a:avLst/>
          </a:prstGeom>
        </p:spPr>
      </p:pic>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18" name="Group 17"/>
          <p:cNvGrpSpPr/>
          <p:nvPr/>
        </p:nvGrpSpPr>
        <p:grpSpPr>
          <a:xfrm>
            <a:off x="4265296" y="1385570"/>
            <a:ext cx="6069965" cy="1770380"/>
            <a:chOff x="4121" y="2182"/>
            <a:chExt cx="9559" cy="2788"/>
          </a:xfrm>
        </p:grpSpPr>
        <p:grpSp>
          <p:nvGrpSpPr>
            <p:cNvPr id="17" name="Group 16"/>
            <p:cNvGrpSpPr/>
            <p:nvPr/>
          </p:nvGrpSpPr>
          <p:grpSpPr>
            <a:xfrm>
              <a:off x="4121" y="2182"/>
              <a:ext cx="1837" cy="539"/>
              <a:chOff x="4882" y="2182"/>
              <a:chExt cx="1837" cy="539"/>
            </a:xfrm>
          </p:grpSpPr>
          <p:sp>
            <p:nvSpPr>
              <p:cNvPr id="13" name="VISION"/>
              <p:cNvSpPr/>
              <p:nvPr/>
            </p:nvSpPr>
            <p:spPr>
              <a:xfrm>
                <a:off x="4931" y="2182"/>
                <a:ext cx="1788" cy="539"/>
              </a:xfrm>
              <a:prstGeom prst="roundRect">
                <a:avLst>
                  <a:gd name="adj" fmla="val 25046"/>
                </a:avLst>
              </a:prstGeom>
              <a:solidFill>
                <a:srgbClr val="F28E01"/>
              </a:solidFill>
              <a:ln w="25400">
                <a:noFill/>
              </a:ln>
            </p:spPr>
            <p:txBody>
              <a:bodyPr lIns="50800" tIns="50800" rIns="0" bIns="50800" anchor="ctr"/>
              <a:lstStyle/>
              <a:p>
                <a:pPr lvl="2" algn="ctr">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4" name="Content Placeholder 2"/>
              <p:cNvSpPr txBox="1"/>
              <p:nvPr/>
            </p:nvSpPr>
            <p:spPr>
              <a:xfrm>
                <a:off x="4882" y="2182"/>
                <a:ext cx="1790" cy="53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latin typeface="Futura-Bold" charset="0"/>
                    <a:cs typeface="Futura-Bold" charset="0"/>
                  </a:rPr>
                  <a:t>Overveiw</a:t>
                </a:r>
              </a:p>
            </p:txBody>
          </p:sp>
        </p:grpSp>
        <p:grpSp>
          <p:nvGrpSpPr>
            <p:cNvPr id="16" name="Group 15"/>
            <p:cNvGrpSpPr/>
            <p:nvPr/>
          </p:nvGrpSpPr>
          <p:grpSpPr>
            <a:xfrm>
              <a:off x="4170" y="2420"/>
              <a:ext cx="9510" cy="2550"/>
              <a:chOff x="4170" y="2420"/>
              <a:chExt cx="9510" cy="2550"/>
            </a:xfrm>
          </p:grpSpPr>
          <p:sp>
            <p:nvSpPr>
              <p:cNvPr id="11" name="VISION"/>
              <p:cNvSpPr/>
              <p:nvPr/>
            </p:nvSpPr>
            <p:spPr>
              <a:xfrm>
                <a:off x="4170" y="2420"/>
                <a:ext cx="9511" cy="2551"/>
              </a:xfrm>
              <a:prstGeom prst="roundRect">
                <a:avLst>
                  <a:gd name="adj" fmla="val 23329"/>
                </a:avLst>
              </a:prstGeom>
              <a:gradFill rotWithShape="0">
                <a:gsLst>
                  <a:gs pos="0">
                    <a:schemeClr val="accent1">
                      <a:lumMod val="5000"/>
                      <a:lumOff val="95000"/>
                    </a:schemeClr>
                  </a:gs>
                  <a:gs pos="100000">
                    <a:srgbClr val="F28E01">
                      <a:alpha val="26000"/>
                      <a:lumMod val="75000"/>
                      <a:lumOff val="25000"/>
                    </a:srgbClr>
                  </a:gs>
                </a:gsLst>
                <a:lin ang="16200000" scaled="0"/>
              </a:gradFill>
              <a:ln w="25400">
                <a:noFill/>
              </a:ln>
            </p:spPr>
            <p:txBody>
              <a:bodyPr lIns="50800" tIns="50800" rIns="50800" bIns="50800" anchor="ctr"/>
              <a:lstStyle/>
              <a:p>
                <a:pPr lvl="2">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5" name="TextBox 14"/>
              <p:cNvSpPr txBox="1"/>
              <p:nvPr/>
            </p:nvSpPr>
            <p:spPr>
              <a:xfrm>
                <a:off x="4653" y="2901"/>
                <a:ext cx="8546" cy="1404"/>
              </a:xfrm>
              <a:prstGeom prst="rect">
                <a:avLst/>
              </a:prstGeom>
              <a:noFill/>
            </p:spPr>
            <p:txBody>
              <a:bodyPr wrap="square" rtlCol="0">
                <a:spAutoFit/>
              </a:bodyPr>
              <a:lstStyle/>
              <a:p>
                <a:pPr algn="just"/>
                <a:r>
                  <a:rPr lang="en-US" sz="1300" dirty="0">
                    <a:latin typeface="Futura Cyrillic Book" panose="020B0502020204020303" charset="0"/>
                    <a:cs typeface="Futura Cyrillic Book" panose="020B0502020204020303" charset="0"/>
                  </a:rPr>
                  <a:t>Acharya stands as a beacon of excellence in higher education, boasting a legacy of academic distinction since its establishment in 1990. We offer a transformative educational experience, fostering holistic development, nurturing innovation and providing world-class facilities to ensure an enriching journey for our students.</a:t>
                </a:r>
              </a:p>
            </p:txBody>
          </p:sp>
        </p:gr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9410" y="3069000"/>
            <a:ext cx="3188043" cy="1239884"/>
          </a:xfrm>
          <a:prstGeom prst="rect">
            <a:avLst/>
          </a:prstGeom>
        </p:spPr>
      </p:pic>
      <p:grpSp>
        <p:nvGrpSpPr>
          <p:cNvPr id="20" name="Group 19"/>
          <p:cNvGrpSpPr/>
          <p:nvPr/>
        </p:nvGrpSpPr>
        <p:grpSpPr>
          <a:xfrm>
            <a:off x="122050" y="1474470"/>
            <a:ext cx="2209165" cy="3067050"/>
            <a:chOff x="230" y="2322"/>
            <a:chExt cx="3479" cy="4830"/>
          </a:xfrm>
        </p:grpSpPr>
        <p:sp>
          <p:nvSpPr>
            <p:cNvPr id="21"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22"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23" name="Image" descr="Image"/>
            <p:cNvPicPr>
              <a:picLocks noChangeAspect="1"/>
            </p:cNvPicPr>
            <p:nvPr/>
          </p:nvPicPr>
          <p:blipFill>
            <a:blip r:embed="rId5"/>
            <a:stretch>
              <a:fillRect/>
            </a:stretch>
          </p:blipFill>
          <p:spPr>
            <a:xfrm>
              <a:off x="987" y="3715"/>
              <a:ext cx="1683" cy="1805"/>
            </a:xfrm>
            <a:prstGeom prst="rect">
              <a:avLst/>
            </a:prstGeom>
            <a:ln w="12700">
              <a:miter lim="400000"/>
              <a:headEnd/>
              <a:tailEnd/>
            </a:ln>
          </p:spPr>
        </p:pic>
      </p:grpSp>
      <p:sp>
        <p:nvSpPr>
          <p:cNvPr id="4" name="TextBox 3"/>
          <p:cNvSpPr txBox="1"/>
          <p:nvPr/>
        </p:nvSpPr>
        <p:spPr>
          <a:xfrm>
            <a:off x="336000" y="3643668"/>
            <a:ext cx="1800000" cy="369332"/>
          </a:xfrm>
          <a:prstGeom prst="rect">
            <a:avLst/>
          </a:prstGeom>
          <a:noFill/>
        </p:spPr>
        <p:txBody>
          <a:bodyPr wrap="square" rtlCol="0">
            <a:spAutoFit/>
          </a:bodyPr>
          <a:lstStyle/>
          <a:p>
            <a:r>
              <a:rPr lang="en-US" dirty="0" smtClean="0"/>
              <a:t>    </a:t>
            </a:r>
            <a:r>
              <a:rPr lang="en-US" dirty="0" err="1" smtClean="0">
                <a:solidFill>
                  <a:schemeClr val="bg1"/>
                </a:solidFill>
              </a:rPr>
              <a:t>Dept</a:t>
            </a:r>
            <a:r>
              <a:rPr lang="en-US" dirty="0" smtClean="0">
                <a:solidFill>
                  <a:schemeClr val="bg1"/>
                </a:solidFill>
              </a:rPr>
              <a:t> of BT</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001095" cy="6801862"/>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typologies: </a:t>
            </a:r>
            <a:r>
              <a:rPr lang="en-IN" sz="2400" dirty="0" err="1">
                <a:solidFill>
                  <a:srgbClr val="FF0000"/>
                </a:solidFill>
                <a:latin typeface="Times New Roman" pitchFamily="18" charset="0"/>
                <a:cs typeface="Times New Roman" pitchFamily="18" charset="0"/>
              </a:rPr>
              <a:t>lignocellulosic</a:t>
            </a:r>
            <a:r>
              <a:rPr lang="en-IN" sz="2400" dirty="0">
                <a:solidFill>
                  <a:srgbClr val="FF0000"/>
                </a:solidFill>
                <a:latin typeface="Times New Roman" panose="02020603050405020304" pitchFamily="18" charset="0"/>
                <a:cs typeface="Times New Roman" panose="02020603050405020304" pitchFamily="18" charset="0"/>
              </a:rPr>
              <a:t>, starchy, sugary, oilseeds, OFMSW, sewage sludge, manure</a:t>
            </a:r>
            <a:r>
              <a:rPr lang="en-IN" sz="2400" dirty="0" smtClean="0">
                <a:solidFill>
                  <a:srgbClr val="FF0000"/>
                </a:solidFill>
                <a:latin typeface="Times New Roman" panose="02020603050405020304" pitchFamily="18" charset="0"/>
                <a:cs typeface="Times New Roman" panose="02020603050405020304" pitchFamily="18" charset="0"/>
              </a:rPr>
              <a:t>.</a:t>
            </a:r>
          </a:p>
          <a:p>
            <a:endParaRPr lang="en-IN" sz="2400" dirty="0">
              <a:solidFill>
                <a:srgbClr val="FF0000"/>
              </a:solidFill>
              <a:latin typeface="Times New Roman" panose="02020603050405020304" pitchFamily="18" charset="0"/>
              <a:cs typeface="Times New Roman" panose="02020603050405020304" pitchFamily="18" charset="0"/>
            </a:endParaRPr>
          </a:p>
          <a:p>
            <a:r>
              <a:rPr lang="en-IN" sz="2000" b="1" dirty="0" smtClean="0">
                <a:solidFill>
                  <a:srgbClr val="002060"/>
                </a:solidFill>
                <a:latin typeface="Times New Roman" pitchFamily="18" charset="0"/>
                <a:cs typeface="Times New Roman" pitchFamily="18" charset="0"/>
              </a:rPr>
              <a:t>3</a:t>
            </a:r>
            <a:r>
              <a:rPr lang="en-IN" sz="2000" b="1" dirty="0">
                <a:solidFill>
                  <a:srgbClr val="002060"/>
                </a:solidFill>
                <a:latin typeface="Times New Roman" pitchFamily="18" charset="0"/>
                <a:cs typeface="Times New Roman" pitchFamily="18" charset="0"/>
              </a:rPr>
              <a:t>. Sugary </a:t>
            </a:r>
            <a:r>
              <a:rPr lang="en-IN" sz="2000" b="1" dirty="0" smtClean="0">
                <a:solidFill>
                  <a:srgbClr val="002060"/>
                </a:solidFill>
                <a:latin typeface="Times New Roman" pitchFamily="18" charset="0"/>
                <a:cs typeface="Times New Roman" pitchFamily="18" charset="0"/>
              </a:rPr>
              <a:t>Biomass</a:t>
            </a:r>
          </a:p>
          <a:p>
            <a:endParaRPr lang="en-IN" sz="2000" b="1" dirty="0">
              <a:solidFill>
                <a:srgbClr val="002060"/>
              </a:solidFill>
              <a:latin typeface="Times New Roman" pitchFamily="18" charset="0"/>
              <a:cs typeface="Times New Roman" pitchFamily="18" charset="0"/>
            </a:endParaRPr>
          </a:p>
          <a:p>
            <a:r>
              <a:rPr lang="en-IN" sz="2000" b="1" dirty="0">
                <a:latin typeface="Times New Roman" pitchFamily="18" charset="0"/>
                <a:cs typeface="Times New Roman" pitchFamily="18" charset="0"/>
              </a:rPr>
              <a:t>Composition</a:t>
            </a:r>
            <a:r>
              <a:rPr lang="en-IN" sz="2000" dirty="0">
                <a:latin typeface="Times New Roman" pitchFamily="18" charset="0"/>
                <a:cs typeface="Times New Roman" pitchFamily="18" charset="0"/>
              </a:rPr>
              <a:t>: High in </a:t>
            </a:r>
            <a:r>
              <a:rPr lang="en-IN" sz="2000" b="1" dirty="0">
                <a:latin typeface="Times New Roman" pitchFamily="18" charset="0"/>
                <a:cs typeface="Times New Roman" pitchFamily="18" charset="0"/>
              </a:rPr>
              <a:t>simple sugars</a:t>
            </a:r>
            <a:r>
              <a:rPr lang="en-IN" sz="2000" dirty="0">
                <a:latin typeface="Times New Roman" pitchFamily="18" charset="0"/>
                <a:cs typeface="Times New Roman" pitchFamily="18" charset="0"/>
              </a:rPr>
              <a:t> (e.g., sucrose, glucose, fructose).</a:t>
            </a:r>
          </a:p>
          <a:p>
            <a:r>
              <a:rPr lang="en-IN" sz="2000" b="1" dirty="0">
                <a:latin typeface="Times New Roman" pitchFamily="18" charset="0"/>
                <a:cs typeface="Times New Roman" pitchFamily="18" charset="0"/>
              </a:rPr>
              <a:t>Examples</a:t>
            </a:r>
            <a:r>
              <a:rPr lang="en-IN" sz="2000" dirty="0">
                <a:latin typeface="Times New Roman" pitchFamily="18" charset="0"/>
                <a:cs typeface="Times New Roman" pitchFamily="18" charset="0"/>
              </a:rPr>
              <a:t>: Sugarcane, sugar beet, sweet sorghum.</a:t>
            </a:r>
          </a:p>
          <a:p>
            <a:r>
              <a:rPr lang="en-IN" sz="2000" b="1" dirty="0">
                <a:latin typeface="Times New Roman" pitchFamily="18" charset="0"/>
                <a:cs typeface="Times New Roman" pitchFamily="18" charset="0"/>
              </a:rPr>
              <a:t>Characteristics</a:t>
            </a:r>
            <a:r>
              <a:rPr lang="en-IN" sz="2000" dirty="0">
                <a:latin typeface="Times New Roman" pitchFamily="18" charset="0"/>
                <a:cs typeface="Times New Roman" pitchFamily="18" charset="0"/>
              </a:rPr>
              <a:t>: Contains readily fermentable sugars that need minimal processing before conversion to biofuels.</a:t>
            </a:r>
          </a:p>
          <a:p>
            <a:r>
              <a:rPr lang="en-IN" sz="2000" b="1" dirty="0">
                <a:latin typeface="Times New Roman" pitchFamily="18" charset="0"/>
                <a:cs typeface="Times New Roman" pitchFamily="18" charset="0"/>
              </a:rPr>
              <a:t>Uses</a:t>
            </a:r>
            <a:r>
              <a:rPr lang="en-IN" sz="2000" dirty="0">
                <a:latin typeface="Times New Roman" pitchFamily="18" charset="0"/>
                <a:cs typeface="Times New Roman" pitchFamily="18" charset="0"/>
              </a:rPr>
              <a:t>: Mainly used for bioethanol production, as well as for other sugar-derived products</a:t>
            </a:r>
            <a:r>
              <a:rPr lang="en-IN" sz="2000" dirty="0" smtClean="0">
                <a:latin typeface="Times New Roman" pitchFamily="18" charset="0"/>
                <a:cs typeface="Times New Roman" pitchFamily="18" charset="0"/>
              </a:rPr>
              <a:t>.</a:t>
            </a:r>
          </a:p>
          <a:p>
            <a:endParaRPr lang="en-IN" sz="2000" dirty="0">
              <a:latin typeface="Times New Roman" pitchFamily="18" charset="0"/>
              <a:cs typeface="Times New Roman" pitchFamily="18" charset="0"/>
            </a:endParaRPr>
          </a:p>
          <a:p>
            <a:r>
              <a:rPr lang="en-IN" sz="2000" b="1" dirty="0">
                <a:solidFill>
                  <a:srgbClr val="002060"/>
                </a:solidFill>
                <a:latin typeface="Times New Roman" pitchFamily="18" charset="0"/>
                <a:cs typeface="Times New Roman" pitchFamily="18" charset="0"/>
              </a:rPr>
              <a:t>4. </a:t>
            </a:r>
            <a:r>
              <a:rPr lang="en-IN" sz="2000" b="1" dirty="0" smtClean="0">
                <a:solidFill>
                  <a:srgbClr val="002060"/>
                </a:solidFill>
                <a:latin typeface="Times New Roman" pitchFamily="18" charset="0"/>
                <a:cs typeface="Times New Roman" pitchFamily="18" charset="0"/>
              </a:rPr>
              <a:t>Oilseeds</a:t>
            </a:r>
          </a:p>
          <a:p>
            <a:endParaRPr lang="en-IN" sz="2000" b="1" dirty="0">
              <a:solidFill>
                <a:srgbClr val="002060"/>
              </a:solidFill>
              <a:latin typeface="Times New Roman" pitchFamily="18" charset="0"/>
              <a:cs typeface="Times New Roman" pitchFamily="18" charset="0"/>
            </a:endParaRPr>
          </a:p>
          <a:p>
            <a:r>
              <a:rPr lang="en-IN" sz="2000" b="1" dirty="0">
                <a:latin typeface="Times New Roman" pitchFamily="18" charset="0"/>
                <a:cs typeface="Times New Roman" pitchFamily="18" charset="0"/>
              </a:rPr>
              <a:t>Composition</a:t>
            </a:r>
            <a:r>
              <a:rPr lang="en-IN" sz="2000" dirty="0">
                <a:latin typeface="Times New Roman" pitchFamily="18" charset="0"/>
                <a:cs typeface="Times New Roman" pitchFamily="18" charset="0"/>
              </a:rPr>
              <a:t>: High in </a:t>
            </a:r>
            <a:r>
              <a:rPr lang="en-IN" sz="2000" b="1" dirty="0">
                <a:latin typeface="Times New Roman" pitchFamily="18" charset="0"/>
                <a:cs typeface="Times New Roman" pitchFamily="18" charset="0"/>
              </a:rPr>
              <a:t>lipids</a:t>
            </a:r>
            <a:r>
              <a:rPr lang="en-IN" sz="2000" dirty="0">
                <a:latin typeface="Times New Roman" pitchFamily="18" charset="0"/>
                <a:cs typeface="Times New Roman" pitchFamily="18" charset="0"/>
              </a:rPr>
              <a:t> (fats and oils), primarily triglycerides.</a:t>
            </a:r>
          </a:p>
          <a:p>
            <a:r>
              <a:rPr lang="en-IN" sz="2000" b="1" dirty="0">
                <a:latin typeface="Times New Roman" pitchFamily="18" charset="0"/>
                <a:cs typeface="Times New Roman" pitchFamily="18" charset="0"/>
              </a:rPr>
              <a:t>Examples</a:t>
            </a:r>
            <a:r>
              <a:rPr lang="en-IN" sz="2000" dirty="0">
                <a:latin typeface="Times New Roman" pitchFamily="18" charset="0"/>
                <a:cs typeface="Times New Roman" pitchFamily="18" charset="0"/>
              </a:rPr>
              <a:t>: </a:t>
            </a:r>
            <a:r>
              <a:rPr lang="en-IN" sz="2000" dirty="0">
                <a:solidFill>
                  <a:srgbClr val="FF0000"/>
                </a:solidFill>
                <a:latin typeface="Times New Roman" pitchFamily="18" charset="0"/>
                <a:cs typeface="Times New Roman" pitchFamily="18" charset="0"/>
              </a:rPr>
              <a:t>Soybean, rapeseed (canola), sunflower, palm oil, </a:t>
            </a:r>
            <a:r>
              <a:rPr lang="en-IN" sz="2000" dirty="0" err="1">
                <a:solidFill>
                  <a:srgbClr val="FF0000"/>
                </a:solidFill>
                <a:latin typeface="Times New Roman" pitchFamily="18" charset="0"/>
                <a:cs typeface="Times New Roman" pitchFamily="18" charset="0"/>
              </a:rPr>
              <a:t>jatropha</a:t>
            </a:r>
            <a:r>
              <a:rPr lang="en-IN" sz="2000" dirty="0">
                <a:latin typeface="Times New Roman" pitchFamily="18" charset="0"/>
                <a:cs typeface="Times New Roman" pitchFamily="18" charset="0"/>
              </a:rPr>
              <a:t>.</a:t>
            </a:r>
          </a:p>
          <a:p>
            <a:r>
              <a:rPr lang="en-IN" sz="2000" b="1" dirty="0">
                <a:latin typeface="Times New Roman" pitchFamily="18" charset="0"/>
                <a:cs typeface="Times New Roman" pitchFamily="18" charset="0"/>
              </a:rPr>
              <a:t>Characteristics</a:t>
            </a:r>
            <a:r>
              <a:rPr lang="en-IN" sz="2000" dirty="0">
                <a:latin typeface="Times New Roman" pitchFamily="18" charset="0"/>
                <a:cs typeface="Times New Roman" pitchFamily="18" charset="0"/>
              </a:rPr>
              <a:t>: High energy density due to lipid content, making oilseeds ideal for biodiesel production.</a:t>
            </a:r>
          </a:p>
          <a:p>
            <a:r>
              <a:rPr lang="en-IN" sz="2000" b="1" dirty="0">
                <a:latin typeface="Times New Roman" pitchFamily="18" charset="0"/>
                <a:cs typeface="Times New Roman" pitchFamily="18" charset="0"/>
              </a:rPr>
              <a:t>Uses</a:t>
            </a:r>
            <a:r>
              <a:rPr lang="en-IN" sz="2000" dirty="0">
                <a:latin typeface="Times New Roman" pitchFamily="18" charset="0"/>
                <a:cs typeface="Times New Roman" pitchFamily="18" charset="0"/>
              </a:rPr>
              <a:t>: Primarily used in biodiesel production through </a:t>
            </a:r>
            <a:r>
              <a:rPr lang="en-IN" sz="2000" dirty="0" err="1">
                <a:latin typeface="Times New Roman" pitchFamily="18" charset="0"/>
                <a:cs typeface="Times New Roman" pitchFamily="18" charset="0"/>
              </a:rPr>
              <a:t>transesterification</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Byproducts</a:t>
            </a:r>
            <a:r>
              <a:rPr lang="en-IN" sz="2000" dirty="0">
                <a:latin typeface="Times New Roman" pitchFamily="18" charset="0"/>
                <a:cs typeface="Times New Roman" pitchFamily="18" charset="0"/>
              </a:rPr>
              <a:t> can be used in animal feed after oil extraction.</a:t>
            </a:r>
          </a:p>
          <a:p>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5884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001095" cy="6370975"/>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typologies: </a:t>
            </a:r>
            <a:r>
              <a:rPr lang="en-IN" sz="2400" dirty="0" err="1">
                <a:solidFill>
                  <a:srgbClr val="FF0000"/>
                </a:solidFill>
                <a:latin typeface="Times New Roman" pitchFamily="18" charset="0"/>
                <a:cs typeface="Times New Roman" pitchFamily="18" charset="0"/>
              </a:rPr>
              <a:t>lignocellulosic</a:t>
            </a:r>
            <a:r>
              <a:rPr lang="en-IN" sz="2400" dirty="0">
                <a:solidFill>
                  <a:srgbClr val="FF0000"/>
                </a:solidFill>
                <a:latin typeface="Times New Roman" panose="02020603050405020304" pitchFamily="18" charset="0"/>
                <a:cs typeface="Times New Roman" panose="02020603050405020304" pitchFamily="18" charset="0"/>
              </a:rPr>
              <a:t>, starchy, sugary, oilseeds, OFMSW, sewage sludge, manure</a:t>
            </a:r>
            <a:r>
              <a:rPr lang="en-IN" sz="2400" dirty="0" smtClean="0">
                <a:solidFill>
                  <a:srgbClr val="FF0000"/>
                </a:solidFill>
                <a:latin typeface="Times New Roman" panose="02020603050405020304" pitchFamily="18" charset="0"/>
                <a:cs typeface="Times New Roman" panose="02020603050405020304" pitchFamily="18" charset="0"/>
              </a:rPr>
              <a:t>.</a:t>
            </a:r>
          </a:p>
          <a:p>
            <a:endParaRPr lang="en-IN" sz="2000" b="1" dirty="0" smtClean="0">
              <a:latin typeface="Times New Roman" pitchFamily="18" charset="0"/>
              <a:cs typeface="Times New Roman" pitchFamily="18" charset="0"/>
            </a:endParaRPr>
          </a:p>
          <a:p>
            <a:r>
              <a:rPr lang="en-IN" sz="2000" b="1" dirty="0" smtClean="0">
                <a:solidFill>
                  <a:srgbClr val="7030A0"/>
                </a:solidFill>
                <a:latin typeface="Times New Roman" pitchFamily="18" charset="0"/>
                <a:cs typeface="Times New Roman" pitchFamily="18" charset="0"/>
              </a:rPr>
              <a:t>5. Organic </a:t>
            </a:r>
            <a:r>
              <a:rPr lang="en-IN" sz="2000" b="1" dirty="0">
                <a:solidFill>
                  <a:srgbClr val="7030A0"/>
                </a:solidFill>
                <a:latin typeface="Times New Roman" pitchFamily="18" charset="0"/>
                <a:cs typeface="Times New Roman" pitchFamily="18" charset="0"/>
              </a:rPr>
              <a:t>Fraction of Municipal Solid Waste (OFMSW)</a:t>
            </a:r>
          </a:p>
          <a:p>
            <a:r>
              <a:rPr lang="en-IN" sz="2000" b="1" dirty="0">
                <a:latin typeface="Times New Roman" pitchFamily="18" charset="0"/>
                <a:cs typeface="Times New Roman" pitchFamily="18" charset="0"/>
              </a:rPr>
              <a:t>Composition</a:t>
            </a:r>
            <a:r>
              <a:rPr lang="en-IN" sz="2000" dirty="0">
                <a:latin typeface="Times New Roman" pitchFamily="18" charset="0"/>
                <a:cs typeface="Times New Roman" pitchFamily="18" charset="0"/>
              </a:rPr>
              <a:t>: Diverse organic waste materials, including food scraps, yard trimmings, and paper products.</a:t>
            </a:r>
          </a:p>
          <a:p>
            <a:r>
              <a:rPr lang="en-IN" sz="2000" b="1" dirty="0">
                <a:latin typeface="Times New Roman" pitchFamily="18" charset="0"/>
                <a:cs typeface="Times New Roman" pitchFamily="18" charset="0"/>
              </a:rPr>
              <a:t>Examples</a:t>
            </a:r>
            <a:r>
              <a:rPr lang="en-IN" sz="2000" dirty="0">
                <a:latin typeface="Times New Roman" pitchFamily="18" charset="0"/>
                <a:cs typeface="Times New Roman" pitchFamily="18" charset="0"/>
              </a:rPr>
              <a:t>: Household food waste, garden waste, biodegradable packaging.</a:t>
            </a:r>
          </a:p>
          <a:p>
            <a:r>
              <a:rPr lang="en-IN" sz="2000" b="1" dirty="0">
                <a:latin typeface="Times New Roman" pitchFamily="18" charset="0"/>
                <a:cs typeface="Times New Roman" pitchFamily="18" charset="0"/>
              </a:rPr>
              <a:t>Characteristics</a:t>
            </a:r>
            <a:r>
              <a:rPr lang="en-IN" sz="2000" dirty="0">
                <a:latin typeface="Times New Roman" pitchFamily="18" charset="0"/>
                <a:cs typeface="Times New Roman" pitchFamily="18" charset="0"/>
              </a:rPr>
              <a:t>: Highly heterogeneous and variable in moisture content. Requires sorting and </a:t>
            </a:r>
            <a:r>
              <a:rPr lang="en-IN" sz="2000" dirty="0" err="1">
                <a:latin typeface="Times New Roman" pitchFamily="18" charset="0"/>
                <a:cs typeface="Times New Roman" pitchFamily="18" charset="0"/>
              </a:rPr>
              <a:t>preprocessing</a:t>
            </a:r>
            <a:r>
              <a:rPr lang="en-IN" sz="2000" dirty="0">
                <a:latin typeface="Times New Roman" pitchFamily="18" charset="0"/>
                <a:cs typeface="Times New Roman" pitchFamily="18" charset="0"/>
              </a:rPr>
              <a:t>.</a:t>
            </a:r>
          </a:p>
          <a:p>
            <a:r>
              <a:rPr lang="en-IN" sz="2000" b="1" dirty="0">
                <a:latin typeface="Times New Roman" pitchFamily="18" charset="0"/>
                <a:cs typeface="Times New Roman" pitchFamily="18" charset="0"/>
              </a:rPr>
              <a:t>Uses</a:t>
            </a:r>
            <a:r>
              <a:rPr lang="en-IN" sz="2000" dirty="0">
                <a:latin typeface="Times New Roman" pitchFamily="18" charset="0"/>
                <a:cs typeface="Times New Roman" pitchFamily="18" charset="0"/>
              </a:rPr>
              <a:t>: Commonly used in anaerobic digestion for biogas production, as well as for composting and waste-to-energy applications.</a:t>
            </a:r>
          </a:p>
          <a:p>
            <a:endParaRPr lang="en-IN" sz="2000" b="1" dirty="0" smtClean="0">
              <a:latin typeface="Times New Roman" pitchFamily="18" charset="0"/>
              <a:cs typeface="Times New Roman" pitchFamily="18" charset="0"/>
            </a:endParaRPr>
          </a:p>
          <a:p>
            <a:r>
              <a:rPr lang="en-IN" sz="2000" b="1" dirty="0" smtClean="0">
                <a:solidFill>
                  <a:srgbClr val="7030A0"/>
                </a:solidFill>
                <a:latin typeface="Times New Roman" pitchFamily="18" charset="0"/>
                <a:cs typeface="Times New Roman" pitchFamily="18" charset="0"/>
              </a:rPr>
              <a:t>6</a:t>
            </a:r>
            <a:r>
              <a:rPr lang="en-IN" sz="2000" b="1" dirty="0">
                <a:solidFill>
                  <a:srgbClr val="7030A0"/>
                </a:solidFill>
                <a:latin typeface="Times New Roman" pitchFamily="18" charset="0"/>
                <a:cs typeface="Times New Roman" pitchFamily="18" charset="0"/>
              </a:rPr>
              <a:t>. Sewage Sludge</a:t>
            </a:r>
          </a:p>
          <a:p>
            <a:r>
              <a:rPr lang="en-IN" sz="2000" b="1" dirty="0">
                <a:latin typeface="Times New Roman" pitchFamily="18" charset="0"/>
                <a:cs typeface="Times New Roman" pitchFamily="18" charset="0"/>
              </a:rPr>
              <a:t>Composition</a:t>
            </a:r>
            <a:r>
              <a:rPr lang="en-IN" sz="2000" dirty="0">
                <a:latin typeface="Times New Roman" pitchFamily="18" charset="0"/>
                <a:cs typeface="Times New Roman" pitchFamily="18" charset="0"/>
              </a:rPr>
              <a:t>: Organic matter, nutrients (like nitrogen and phosphorus), and microorganisms.</a:t>
            </a:r>
          </a:p>
          <a:p>
            <a:r>
              <a:rPr lang="en-IN" sz="2000" b="1" dirty="0">
                <a:latin typeface="Times New Roman" pitchFamily="18" charset="0"/>
                <a:cs typeface="Times New Roman" pitchFamily="18" charset="0"/>
              </a:rPr>
              <a:t>Examples</a:t>
            </a:r>
            <a:r>
              <a:rPr lang="en-IN" sz="2000" dirty="0">
                <a:latin typeface="Times New Roman" pitchFamily="18" charset="0"/>
                <a:cs typeface="Times New Roman" pitchFamily="18" charset="0"/>
              </a:rPr>
              <a:t>: Sludge from wastewater treatment plants.</a:t>
            </a:r>
          </a:p>
          <a:p>
            <a:r>
              <a:rPr lang="en-IN" sz="2000" b="1" dirty="0">
                <a:latin typeface="Times New Roman" pitchFamily="18" charset="0"/>
                <a:cs typeface="Times New Roman" pitchFamily="18" charset="0"/>
              </a:rPr>
              <a:t>Characteristics</a:t>
            </a:r>
            <a:r>
              <a:rPr lang="en-IN" sz="2000" dirty="0">
                <a:latin typeface="Times New Roman" pitchFamily="18" charset="0"/>
                <a:cs typeface="Times New Roman" pitchFamily="18" charset="0"/>
              </a:rPr>
              <a:t>: Nutrient-rich but often contains pathogens and contaminants that require treatment before use.</a:t>
            </a:r>
          </a:p>
          <a:p>
            <a:r>
              <a:rPr lang="en-IN" sz="2000" b="1" dirty="0">
                <a:latin typeface="Times New Roman" pitchFamily="18" charset="0"/>
                <a:cs typeface="Times New Roman" pitchFamily="18" charset="0"/>
              </a:rPr>
              <a:t>Uses</a:t>
            </a:r>
            <a:r>
              <a:rPr lang="en-IN" sz="2000" dirty="0">
                <a:latin typeface="Times New Roman" pitchFamily="18" charset="0"/>
                <a:cs typeface="Times New Roman" pitchFamily="18" charset="0"/>
              </a:rPr>
              <a:t>: Anaerobic digestion to produce biogas, or after treatment, used as a soil conditioner or fertilizer</a:t>
            </a:r>
            <a:r>
              <a:rPr lang="en-IN" sz="2000" dirty="0" smtClean="0">
                <a:latin typeface="Times New Roman" pitchFamily="18" charset="0"/>
                <a:cs typeface="Times New Roman" pitchFamily="18" charset="0"/>
              </a:rPr>
              <a:t>.</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737660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001095" cy="4339650"/>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typologies: </a:t>
            </a:r>
            <a:r>
              <a:rPr lang="en-IN" sz="2400" dirty="0" err="1">
                <a:solidFill>
                  <a:srgbClr val="FF0000"/>
                </a:solidFill>
                <a:latin typeface="Times New Roman" pitchFamily="18" charset="0"/>
                <a:cs typeface="Times New Roman" pitchFamily="18" charset="0"/>
              </a:rPr>
              <a:t>lignocellulosic</a:t>
            </a:r>
            <a:r>
              <a:rPr lang="en-IN" sz="2400" dirty="0">
                <a:solidFill>
                  <a:srgbClr val="FF0000"/>
                </a:solidFill>
                <a:latin typeface="Times New Roman" panose="02020603050405020304" pitchFamily="18" charset="0"/>
                <a:cs typeface="Times New Roman" panose="02020603050405020304" pitchFamily="18" charset="0"/>
              </a:rPr>
              <a:t>, starchy, sugary, oilseeds, OFMSW, sewage sludge, manure</a:t>
            </a:r>
            <a:r>
              <a:rPr lang="en-IN" sz="2400" dirty="0" smtClean="0">
                <a:solidFill>
                  <a:srgbClr val="FF0000"/>
                </a:solidFill>
                <a:latin typeface="Times New Roman" panose="02020603050405020304" pitchFamily="18" charset="0"/>
                <a:cs typeface="Times New Roman" panose="02020603050405020304" pitchFamily="18" charset="0"/>
              </a:rPr>
              <a:t>.</a:t>
            </a:r>
          </a:p>
          <a:p>
            <a:endParaRPr lang="en-IN" sz="2400" b="1" dirty="0" smtClean="0"/>
          </a:p>
          <a:p>
            <a:r>
              <a:rPr lang="en-IN" sz="2400" b="1" dirty="0" smtClean="0">
                <a:solidFill>
                  <a:srgbClr val="7030A0"/>
                </a:solidFill>
                <a:latin typeface="Times New Roman" pitchFamily="18" charset="0"/>
                <a:cs typeface="Times New Roman" pitchFamily="18" charset="0"/>
              </a:rPr>
              <a:t>7</a:t>
            </a:r>
            <a:r>
              <a:rPr lang="en-IN" sz="2000" b="1" dirty="0">
                <a:solidFill>
                  <a:srgbClr val="7030A0"/>
                </a:solidFill>
                <a:latin typeface="Times New Roman" pitchFamily="18" charset="0"/>
                <a:cs typeface="Times New Roman" pitchFamily="18" charset="0"/>
              </a:rPr>
              <a:t>. </a:t>
            </a:r>
            <a:r>
              <a:rPr lang="en-IN" sz="2000" b="1" dirty="0" smtClean="0">
                <a:solidFill>
                  <a:srgbClr val="7030A0"/>
                </a:solidFill>
                <a:latin typeface="Times New Roman" pitchFamily="18" charset="0"/>
                <a:cs typeface="Times New Roman" pitchFamily="18" charset="0"/>
              </a:rPr>
              <a:t>Manure</a:t>
            </a:r>
          </a:p>
          <a:p>
            <a:endParaRPr lang="en-IN" sz="2000" b="1" dirty="0">
              <a:solidFill>
                <a:srgbClr val="7030A0"/>
              </a:solidFill>
              <a:latin typeface="Times New Roman" pitchFamily="18" charset="0"/>
              <a:cs typeface="Times New Roman" pitchFamily="18" charset="0"/>
            </a:endParaRPr>
          </a:p>
          <a:p>
            <a:r>
              <a:rPr lang="en-IN" sz="2000" b="1" dirty="0">
                <a:latin typeface="Times New Roman" pitchFamily="18" charset="0"/>
                <a:cs typeface="Times New Roman" pitchFamily="18" charset="0"/>
              </a:rPr>
              <a:t>Composition</a:t>
            </a:r>
            <a:r>
              <a:rPr lang="en-IN" sz="2000" dirty="0">
                <a:latin typeface="Times New Roman" pitchFamily="18" charset="0"/>
                <a:cs typeface="Times New Roman" pitchFamily="18" charset="0"/>
              </a:rPr>
              <a:t>: Rich in organic matter, nitrogen, phosphorus, potassium, and microorganisms.</a:t>
            </a:r>
          </a:p>
          <a:p>
            <a:r>
              <a:rPr lang="en-IN" sz="2000" b="1" dirty="0">
                <a:latin typeface="Times New Roman" pitchFamily="18" charset="0"/>
                <a:cs typeface="Times New Roman" pitchFamily="18" charset="0"/>
              </a:rPr>
              <a:t>Examples</a:t>
            </a:r>
            <a:r>
              <a:rPr lang="en-IN" sz="2000" dirty="0">
                <a:latin typeface="Times New Roman" pitchFamily="18" charset="0"/>
                <a:cs typeface="Times New Roman" pitchFamily="18" charset="0"/>
              </a:rPr>
              <a:t>: Animal manure from livestock such as cattle, poultry, and pigs.</a:t>
            </a:r>
          </a:p>
          <a:p>
            <a:r>
              <a:rPr lang="en-IN" sz="2000" b="1" dirty="0">
                <a:latin typeface="Times New Roman" pitchFamily="18" charset="0"/>
                <a:cs typeface="Times New Roman" pitchFamily="18" charset="0"/>
              </a:rPr>
              <a:t>Characteristics</a:t>
            </a:r>
            <a:r>
              <a:rPr lang="en-IN" sz="2000" dirty="0">
                <a:latin typeface="Times New Roman" pitchFamily="18" charset="0"/>
                <a:cs typeface="Times New Roman" pitchFamily="18" charset="0"/>
              </a:rPr>
              <a:t>: Nutrient-rich and decomposes quickly, which can release greenhouse gases if unmanaged.</a:t>
            </a:r>
          </a:p>
          <a:p>
            <a:r>
              <a:rPr lang="en-IN" sz="2000" b="1" dirty="0">
                <a:latin typeface="Times New Roman" pitchFamily="18" charset="0"/>
                <a:cs typeface="Times New Roman" pitchFamily="18" charset="0"/>
              </a:rPr>
              <a:t>Uses</a:t>
            </a:r>
            <a:r>
              <a:rPr lang="en-IN" sz="2000" dirty="0">
                <a:latin typeface="Times New Roman" pitchFamily="18" charset="0"/>
                <a:cs typeface="Times New Roman" pitchFamily="18" charset="0"/>
              </a:rPr>
              <a:t>: Commonly used in anaerobic digestion for biogas production and as an organic fertilizer to enrich soil.</a:t>
            </a:r>
          </a:p>
          <a:p>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835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001095" cy="1508105"/>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Chemical conversion, Oil trans-esterification (biodiesel production). </a:t>
            </a:r>
            <a:endParaRPr lang="en-IN" sz="2400" dirty="0" smtClean="0">
              <a:solidFill>
                <a:srgbClr val="FF0000"/>
              </a:solidFill>
              <a:latin typeface="Times New Roman" panose="02020603050405020304" pitchFamily="18" charset="0"/>
              <a:cs typeface="Times New Roman" panose="02020603050405020304" pitchFamily="18" charset="0"/>
            </a:endParaRPr>
          </a:p>
          <a:p>
            <a:endParaRPr lang="en-IN" sz="2400" b="1" dirty="0" smtClean="0"/>
          </a:p>
          <a:p>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494904" y="909000"/>
            <a:ext cx="9001096" cy="5632311"/>
          </a:xfrm>
          <a:prstGeom prst="rect">
            <a:avLst/>
          </a:prstGeom>
          <a:noFill/>
        </p:spPr>
        <p:txBody>
          <a:bodyPr wrap="square" rtlCol="0">
            <a:spAutoFit/>
          </a:bodyPr>
          <a:lstStyle/>
          <a:p>
            <a:r>
              <a:rPr lang="en-IN" dirty="0">
                <a:latin typeface="Times New Roman" pitchFamily="18" charset="0"/>
                <a:cs typeface="Times New Roman" pitchFamily="18" charset="0"/>
              </a:rPr>
              <a:t>Biomass conversion into usable biofuels and chemicals can involve various methods, two key types of which are </a:t>
            </a:r>
            <a:r>
              <a:rPr lang="en-IN" i="1" dirty="0">
                <a:latin typeface="Times New Roman" pitchFamily="18" charset="0"/>
                <a:cs typeface="Times New Roman" pitchFamily="18" charset="0"/>
              </a:rPr>
              <a:t>chemical conversion</a:t>
            </a:r>
            <a:r>
              <a:rPr lang="en-IN" dirty="0">
                <a:latin typeface="Times New Roman" pitchFamily="18" charset="0"/>
                <a:cs typeface="Times New Roman" pitchFamily="18" charset="0"/>
              </a:rPr>
              <a:t> and </a:t>
            </a:r>
            <a:r>
              <a:rPr lang="en-IN" i="1" dirty="0">
                <a:latin typeface="Times New Roman" pitchFamily="18" charset="0"/>
                <a:cs typeface="Times New Roman" pitchFamily="18" charset="0"/>
              </a:rPr>
              <a:t>oil trans-esterification</a:t>
            </a:r>
            <a:r>
              <a:rPr lang="en-IN" dirty="0">
                <a:latin typeface="Times New Roman" pitchFamily="18" charset="0"/>
                <a:cs typeface="Times New Roman" pitchFamily="18" charset="0"/>
              </a:rPr>
              <a:t> for biodiesel production. Here’s an overview of each process:</a:t>
            </a:r>
          </a:p>
          <a:p>
            <a:endParaRPr lang="en-IN" b="1" dirty="0" smtClean="0">
              <a:latin typeface="Times New Roman" pitchFamily="18" charset="0"/>
              <a:cs typeface="Times New Roman" pitchFamily="18" charset="0"/>
            </a:endParaRPr>
          </a:p>
          <a:p>
            <a:pPr marL="342900" indent="-342900">
              <a:buAutoNum type="arabicPeriod"/>
            </a:pPr>
            <a:r>
              <a:rPr lang="en-IN" b="1" dirty="0" smtClean="0">
                <a:latin typeface="Times New Roman" pitchFamily="18" charset="0"/>
                <a:cs typeface="Times New Roman" pitchFamily="18" charset="0"/>
              </a:rPr>
              <a:t>Chemical Conversion</a:t>
            </a:r>
          </a:p>
          <a:p>
            <a:pPr marL="342900" indent="-342900">
              <a:buAutoNum type="arabicPeriod"/>
            </a:pPr>
            <a:endParaRPr lang="en-IN" b="1" dirty="0">
              <a:latin typeface="Times New Roman" pitchFamily="18" charset="0"/>
              <a:cs typeface="Times New Roman" pitchFamily="18" charset="0"/>
            </a:endParaRPr>
          </a:p>
          <a:p>
            <a:r>
              <a:rPr lang="en-IN" dirty="0">
                <a:latin typeface="Times New Roman" pitchFamily="18" charset="0"/>
                <a:cs typeface="Times New Roman" pitchFamily="18" charset="0"/>
              </a:rPr>
              <a:t>Chemical conversion processes are used to transform </a:t>
            </a:r>
            <a:r>
              <a:rPr lang="en-IN" dirty="0">
                <a:solidFill>
                  <a:srgbClr val="FF0000"/>
                </a:solidFill>
                <a:latin typeface="Times New Roman" pitchFamily="18" charset="0"/>
                <a:cs typeface="Times New Roman" pitchFamily="18" charset="0"/>
              </a:rPr>
              <a:t>biomass into fuels or chemicals through reactions with chemicals, heat, or catalysts</a:t>
            </a:r>
            <a:r>
              <a:rPr lang="en-IN" dirty="0">
                <a:latin typeface="Times New Roman" pitchFamily="18" charset="0"/>
                <a:cs typeface="Times New Roman" pitchFamily="18" charset="0"/>
              </a:rPr>
              <a:t>. These methods are particularly effective for converting </a:t>
            </a:r>
            <a:r>
              <a:rPr lang="en-IN" dirty="0" err="1">
                <a:latin typeface="Times New Roman" pitchFamily="18" charset="0"/>
                <a:cs typeface="Times New Roman" pitchFamily="18" charset="0"/>
              </a:rPr>
              <a:t>lignocellulosic</a:t>
            </a:r>
            <a:r>
              <a:rPr lang="en-IN" dirty="0">
                <a:latin typeface="Times New Roman" pitchFamily="18" charset="0"/>
                <a:cs typeface="Times New Roman" pitchFamily="18" charset="0"/>
              </a:rPr>
              <a:t> biomass and other complex organic materials. Some primary chemical conversion methods include</a:t>
            </a:r>
            <a:r>
              <a:rPr lang="en-IN" dirty="0" smtClean="0">
                <a:latin typeface="Times New Roman" pitchFamily="18" charset="0"/>
                <a:cs typeface="Times New Roman" pitchFamily="18" charset="0"/>
              </a:rPr>
              <a:t>:</a:t>
            </a:r>
          </a:p>
          <a:p>
            <a:endParaRPr lang="en-IN" dirty="0">
              <a:latin typeface="Times New Roman" pitchFamily="18" charset="0"/>
              <a:cs typeface="Times New Roman" pitchFamily="18" charset="0"/>
            </a:endParaRPr>
          </a:p>
          <a:p>
            <a:pPr marL="285750" indent="-285750">
              <a:buFont typeface="Arial" pitchFamily="34" charset="0"/>
              <a:buChar char="•"/>
            </a:pPr>
            <a:r>
              <a:rPr lang="en-IN" b="1" dirty="0">
                <a:latin typeface="Times New Roman" pitchFamily="18" charset="0"/>
                <a:cs typeface="Times New Roman" pitchFamily="18" charset="0"/>
              </a:rPr>
              <a:t>Hydrolysis</a:t>
            </a:r>
            <a:r>
              <a:rPr lang="en-IN" dirty="0">
                <a:latin typeface="Times New Roman" pitchFamily="18" charset="0"/>
                <a:cs typeface="Times New Roman" pitchFamily="18" charset="0"/>
              </a:rPr>
              <a:t>: Breaking down </a:t>
            </a:r>
            <a:r>
              <a:rPr lang="en-IN" dirty="0">
                <a:solidFill>
                  <a:srgbClr val="FF0000"/>
                </a:solidFill>
                <a:latin typeface="Times New Roman" pitchFamily="18" charset="0"/>
                <a:cs typeface="Times New Roman" pitchFamily="18" charset="0"/>
              </a:rPr>
              <a:t>complex carbohydrates in biomass (like cellulose and hemicellulose) into simpler sugars,</a:t>
            </a:r>
            <a:r>
              <a:rPr lang="en-IN" dirty="0">
                <a:latin typeface="Times New Roman" pitchFamily="18" charset="0"/>
                <a:cs typeface="Times New Roman" pitchFamily="18" charset="0"/>
              </a:rPr>
              <a:t> which can then be fermented into bioethanol.</a:t>
            </a:r>
          </a:p>
          <a:p>
            <a:pPr marL="285750" indent="-285750">
              <a:buFont typeface="Arial" pitchFamily="34" charset="0"/>
              <a:buChar char="•"/>
            </a:pPr>
            <a:r>
              <a:rPr lang="en-IN" b="1" dirty="0">
                <a:latin typeface="Times New Roman" pitchFamily="18" charset="0"/>
                <a:cs typeface="Times New Roman" pitchFamily="18" charset="0"/>
              </a:rPr>
              <a:t>Gasification</a:t>
            </a:r>
            <a:r>
              <a:rPr lang="en-IN" dirty="0">
                <a:latin typeface="Times New Roman" pitchFamily="18" charset="0"/>
                <a:cs typeface="Times New Roman" pitchFamily="18" charset="0"/>
              </a:rPr>
              <a:t>: Heating biomass in a low-oxygen environment to produce synthesis gas (syngas), which is a mixture of hydrogen and carbon monoxide. Syngas can be further processed into biofuels or other chemicals.</a:t>
            </a:r>
          </a:p>
          <a:p>
            <a:pPr marL="285750" indent="-285750">
              <a:buFont typeface="Arial" pitchFamily="34" charset="0"/>
              <a:buChar char="•"/>
            </a:pPr>
            <a:r>
              <a:rPr lang="en-IN" b="1" dirty="0">
                <a:latin typeface="Times New Roman" pitchFamily="18" charset="0"/>
                <a:cs typeface="Times New Roman" pitchFamily="18" charset="0"/>
              </a:rPr>
              <a:t>Pyrolysis</a:t>
            </a:r>
            <a:r>
              <a:rPr lang="en-IN" dirty="0">
                <a:latin typeface="Times New Roman" pitchFamily="18" charset="0"/>
                <a:cs typeface="Times New Roman" pitchFamily="18" charset="0"/>
              </a:rPr>
              <a:t>: Heating biomass in the absence of oxygen, breaking it down into bio-oil, syngas, and </a:t>
            </a:r>
            <a:r>
              <a:rPr lang="en-IN" dirty="0" err="1">
                <a:latin typeface="Times New Roman" pitchFamily="18" charset="0"/>
                <a:cs typeface="Times New Roman" pitchFamily="18" charset="0"/>
              </a:rPr>
              <a:t>biochar</a:t>
            </a:r>
            <a:r>
              <a:rPr lang="en-IN" dirty="0">
                <a:latin typeface="Times New Roman" pitchFamily="18" charset="0"/>
                <a:cs typeface="Times New Roman" pitchFamily="18" charset="0"/>
              </a:rPr>
              <a:t>. Bio-oil can be refined into biofuels, while </a:t>
            </a:r>
            <a:r>
              <a:rPr lang="en-IN" dirty="0" err="1">
                <a:latin typeface="Times New Roman" pitchFamily="18" charset="0"/>
                <a:cs typeface="Times New Roman" pitchFamily="18" charset="0"/>
              </a:rPr>
              <a:t>biochar</a:t>
            </a:r>
            <a:r>
              <a:rPr lang="en-IN" dirty="0">
                <a:latin typeface="Times New Roman" pitchFamily="18" charset="0"/>
                <a:cs typeface="Times New Roman" pitchFamily="18" charset="0"/>
              </a:rPr>
              <a:t> can be used as a soil amendment.</a:t>
            </a:r>
          </a:p>
          <a:p>
            <a:pPr marL="285750" indent="-285750">
              <a:buFont typeface="Arial" pitchFamily="34" charset="0"/>
              <a:buChar char="•"/>
            </a:pPr>
            <a:endParaRPr lang="en-IN" dirty="0"/>
          </a:p>
        </p:txBody>
      </p:sp>
    </p:spTree>
    <p:extLst>
      <p:ext uri="{BB962C8B-B14F-4D97-AF65-F5344CB8AC3E}">
        <p14:creationId xmlns:p14="http://schemas.microsoft.com/office/powerpoint/2010/main" val="2735670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001095" cy="1508105"/>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Chemical conversion, Oil trans-esterification (biodiesel production). </a:t>
            </a:r>
            <a:endParaRPr lang="en-IN" sz="2400" dirty="0" smtClean="0">
              <a:solidFill>
                <a:srgbClr val="FF0000"/>
              </a:solidFill>
              <a:latin typeface="Times New Roman" panose="02020603050405020304" pitchFamily="18" charset="0"/>
              <a:cs typeface="Times New Roman" panose="02020603050405020304" pitchFamily="18" charset="0"/>
            </a:endParaRPr>
          </a:p>
          <a:p>
            <a:endParaRPr lang="en-IN" sz="2400" b="1" dirty="0" smtClean="0"/>
          </a:p>
          <a:p>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494904" y="909000"/>
            <a:ext cx="9001096" cy="2308324"/>
          </a:xfrm>
          <a:prstGeom prst="rect">
            <a:avLst/>
          </a:prstGeom>
          <a:noFill/>
        </p:spPr>
        <p:txBody>
          <a:bodyPr wrap="square" rtlCol="0">
            <a:spAutoFit/>
          </a:bodyPr>
          <a:lstStyle/>
          <a:p>
            <a:pPr marL="285750" indent="-285750">
              <a:buFont typeface="Arial" pitchFamily="34" charset="0"/>
              <a:buChar char="•"/>
            </a:pPr>
            <a:r>
              <a:rPr lang="en-IN" b="1" dirty="0">
                <a:latin typeface="Times New Roman" pitchFamily="18" charset="0"/>
                <a:cs typeface="Times New Roman" pitchFamily="18" charset="0"/>
              </a:rPr>
              <a:t>Fermentation</a:t>
            </a:r>
            <a:r>
              <a:rPr lang="en-IN" dirty="0">
                <a:latin typeface="Times New Roman" pitchFamily="18" charset="0"/>
                <a:cs typeface="Times New Roman" pitchFamily="18" charset="0"/>
              </a:rPr>
              <a:t>: A biochemical process often following hydrolysis, where microorganisms convert sugars into ethanol or other chemicals (such as </a:t>
            </a:r>
            <a:r>
              <a:rPr lang="en-IN" dirty="0" err="1">
                <a:latin typeface="Times New Roman" pitchFamily="18" charset="0"/>
                <a:cs typeface="Times New Roman" pitchFamily="18" charset="0"/>
              </a:rPr>
              <a:t>biobutanol</a:t>
            </a:r>
            <a:r>
              <a:rPr lang="en-IN" dirty="0">
                <a:latin typeface="Times New Roman" pitchFamily="18" charset="0"/>
                <a:cs typeface="Times New Roman" pitchFamily="18" charset="0"/>
              </a:rPr>
              <a:t>) under anaerobic conditions</a:t>
            </a:r>
            <a:r>
              <a:rPr lang="en-IN" dirty="0" smtClean="0">
                <a:latin typeface="Times New Roman" pitchFamily="18" charset="0"/>
                <a:cs typeface="Times New Roman" pitchFamily="18" charset="0"/>
              </a:rPr>
              <a:t>.</a:t>
            </a:r>
          </a:p>
          <a:p>
            <a:pPr marL="285750" indent="-285750">
              <a:buFont typeface="Arial" pitchFamily="34" charset="0"/>
              <a:buChar char="•"/>
            </a:pP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These processes can vary in temperature, pressure, and catalysts depending on the biomass type and the desired end product. Chemical conversion allows for a diverse range of end products, including biofuels, </a:t>
            </a:r>
            <a:r>
              <a:rPr lang="en-IN" dirty="0" err="1">
                <a:latin typeface="Times New Roman" pitchFamily="18" charset="0"/>
                <a:cs typeface="Times New Roman" pitchFamily="18" charset="0"/>
              </a:rPr>
              <a:t>bioplastics</a:t>
            </a:r>
            <a:r>
              <a:rPr lang="en-IN" dirty="0">
                <a:latin typeface="Times New Roman" pitchFamily="18" charset="0"/>
                <a:cs typeface="Times New Roman" pitchFamily="18" charset="0"/>
              </a:rPr>
              <a:t>, and platform chemicals for various industrial applications.</a:t>
            </a:r>
          </a:p>
          <a:p>
            <a:pPr marL="285750" indent="-285750">
              <a:buFont typeface="Arial" pitchFamily="34" charset="0"/>
              <a:buChar char="•"/>
            </a:pPr>
            <a:endParaRPr lang="en-IN" dirty="0"/>
          </a:p>
        </p:txBody>
      </p:sp>
    </p:spTree>
    <p:extLst>
      <p:ext uri="{BB962C8B-B14F-4D97-AF65-F5344CB8AC3E}">
        <p14:creationId xmlns:p14="http://schemas.microsoft.com/office/powerpoint/2010/main" val="3581511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001095" cy="1508105"/>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Chemical conversion, Oil trans-esterification (biodiesel production). </a:t>
            </a:r>
            <a:endParaRPr lang="en-IN" sz="2400" dirty="0" smtClean="0">
              <a:solidFill>
                <a:srgbClr val="FF0000"/>
              </a:solidFill>
              <a:latin typeface="Times New Roman" panose="02020603050405020304" pitchFamily="18" charset="0"/>
              <a:cs typeface="Times New Roman" panose="02020603050405020304" pitchFamily="18" charset="0"/>
            </a:endParaRPr>
          </a:p>
          <a:p>
            <a:endParaRPr lang="en-IN" sz="2400" b="1" dirty="0" smtClean="0"/>
          </a:p>
          <a:p>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494904" y="909000"/>
            <a:ext cx="9001096" cy="4801314"/>
          </a:xfrm>
          <a:prstGeom prst="rect">
            <a:avLst/>
          </a:prstGeom>
          <a:noFill/>
        </p:spPr>
        <p:txBody>
          <a:bodyPr wrap="square" rtlCol="0">
            <a:spAutoFit/>
          </a:bodyPr>
          <a:lstStyle/>
          <a:p>
            <a:r>
              <a:rPr lang="en-IN" b="1" dirty="0">
                <a:latin typeface="Times New Roman" pitchFamily="18" charset="0"/>
                <a:cs typeface="Times New Roman" pitchFamily="18" charset="0"/>
              </a:rPr>
              <a:t>2. Oil Trans-Esterification (Biodiesel Production)</a:t>
            </a:r>
          </a:p>
          <a:p>
            <a:r>
              <a:rPr lang="en-IN" dirty="0">
                <a:latin typeface="Times New Roman" pitchFamily="18" charset="0"/>
                <a:cs typeface="Times New Roman" pitchFamily="18" charset="0"/>
              </a:rPr>
              <a:t>Oil trans-esterification is a specific </a:t>
            </a:r>
            <a:r>
              <a:rPr lang="en-IN" dirty="0">
                <a:solidFill>
                  <a:srgbClr val="FF0000"/>
                </a:solidFill>
                <a:latin typeface="Times New Roman" pitchFamily="18" charset="0"/>
                <a:cs typeface="Times New Roman" pitchFamily="18" charset="0"/>
              </a:rPr>
              <a:t>chemical conversion process used primarily to convert vegetable oils, animal fats, or waste oils into biodiesel.</a:t>
            </a:r>
            <a:r>
              <a:rPr lang="en-IN" dirty="0">
                <a:latin typeface="Times New Roman" pitchFamily="18" charset="0"/>
                <a:cs typeface="Times New Roman" pitchFamily="18" charset="0"/>
              </a:rPr>
              <a:t> Biodiesel is a renewable fuel that can replace or supplement diesel in vehicles. The trans-esterification process is as follows</a:t>
            </a:r>
            <a:r>
              <a:rPr lang="en-IN" dirty="0" smtClean="0">
                <a:latin typeface="Times New Roman" pitchFamily="18" charset="0"/>
                <a:cs typeface="Times New Roman" pitchFamily="18" charset="0"/>
              </a:rPr>
              <a:t>:</a:t>
            </a:r>
          </a:p>
          <a:p>
            <a:endParaRPr lang="en-IN" dirty="0">
              <a:latin typeface="Times New Roman" pitchFamily="18" charset="0"/>
              <a:cs typeface="Times New Roman" pitchFamily="18" charset="0"/>
            </a:endParaRPr>
          </a:p>
          <a:p>
            <a:r>
              <a:rPr lang="en-IN" b="1" dirty="0">
                <a:latin typeface="Times New Roman" pitchFamily="18" charset="0"/>
                <a:cs typeface="Times New Roman" pitchFamily="18" charset="0"/>
              </a:rPr>
              <a:t>Raw Material Selection</a:t>
            </a:r>
            <a:r>
              <a:rPr lang="en-IN" dirty="0">
                <a:latin typeface="Times New Roman" pitchFamily="18" charset="0"/>
                <a:cs typeface="Times New Roman" pitchFamily="18" charset="0"/>
              </a:rPr>
              <a:t>: Oils from oilseeds (like soybean, sunflower, rapeseed, and palm), animal fats, or waste oils can be used.</a:t>
            </a:r>
          </a:p>
          <a:p>
            <a:r>
              <a:rPr lang="en-IN" b="1" dirty="0">
                <a:latin typeface="Times New Roman" pitchFamily="18" charset="0"/>
                <a:cs typeface="Times New Roman" pitchFamily="18" charset="0"/>
              </a:rPr>
              <a:t>Alcohol Addition</a:t>
            </a:r>
            <a:r>
              <a:rPr lang="en-IN" dirty="0">
                <a:latin typeface="Times New Roman" pitchFamily="18" charset="0"/>
                <a:cs typeface="Times New Roman" pitchFamily="18" charset="0"/>
              </a:rPr>
              <a:t>: Methanol (or sometimes ethanol) is added to the oil, along with a catalyst. Methanol is the most common alcohol used because it is inexpensive and reacts quickly.</a:t>
            </a:r>
          </a:p>
          <a:p>
            <a:r>
              <a:rPr lang="en-IN" b="1" dirty="0">
                <a:latin typeface="Times New Roman" pitchFamily="18" charset="0"/>
                <a:cs typeface="Times New Roman" pitchFamily="18" charset="0"/>
              </a:rPr>
              <a:t>Catalyst Use</a:t>
            </a:r>
            <a:r>
              <a:rPr lang="en-IN" dirty="0">
                <a:latin typeface="Times New Roman" pitchFamily="18" charset="0"/>
                <a:cs typeface="Times New Roman" pitchFamily="18" charset="0"/>
              </a:rPr>
              <a:t>: The process requires a catalyst, typically </a:t>
            </a:r>
            <a:r>
              <a:rPr lang="en-IN" dirty="0">
                <a:solidFill>
                  <a:srgbClr val="FF0000"/>
                </a:solidFill>
                <a:latin typeface="Times New Roman" pitchFamily="18" charset="0"/>
                <a:cs typeface="Times New Roman" pitchFamily="18" charset="0"/>
              </a:rPr>
              <a:t>sodium hydroxide (</a:t>
            </a:r>
            <a:r>
              <a:rPr lang="en-IN" dirty="0" err="1">
                <a:solidFill>
                  <a:srgbClr val="FF0000"/>
                </a:solidFill>
                <a:latin typeface="Times New Roman" pitchFamily="18" charset="0"/>
                <a:cs typeface="Times New Roman" pitchFamily="18" charset="0"/>
              </a:rPr>
              <a:t>NaOH</a:t>
            </a:r>
            <a:r>
              <a:rPr lang="en-IN" dirty="0">
                <a:solidFill>
                  <a:srgbClr val="FF0000"/>
                </a:solidFill>
                <a:latin typeface="Times New Roman" pitchFamily="18" charset="0"/>
                <a:cs typeface="Times New Roman" pitchFamily="18" charset="0"/>
              </a:rPr>
              <a:t>) or potassium hydroxide (KOH), </a:t>
            </a:r>
            <a:r>
              <a:rPr lang="en-IN" dirty="0">
                <a:latin typeface="Times New Roman" pitchFamily="18" charset="0"/>
                <a:cs typeface="Times New Roman" pitchFamily="18" charset="0"/>
              </a:rPr>
              <a:t>to speed up the reaction between the oil and the alcohol.</a:t>
            </a:r>
          </a:p>
          <a:p>
            <a:r>
              <a:rPr lang="en-IN" b="1" dirty="0">
                <a:latin typeface="Times New Roman" pitchFamily="18" charset="0"/>
                <a:cs typeface="Times New Roman" pitchFamily="18" charset="0"/>
              </a:rPr>
              <a:t>Trans-Esterification Reaction</a:t>
            </a:r>
            <a:r>
              <a:rPr lang="en-IN" dirty="0">
                <a:latin typeface="Times New Roman" pitchFamily="18" charset="0"/>
                <a:cs typeface="Times New Roman" pitchFamily="18" charset="0"/>
              </a:rPr>
              <a:t>: In this reaction, triglycerides (the main component of oils and fats) react with alcohol in the presence of a catalyst to form biodiesel (methyl esters) and glycerol as a </a:t>
            </a:r>
            <a:r>
              <a:rPr lang="en-IN" dirty="0" err="1">
                <a:latin typeface="Times New Roman" pitchFamily="18" charset="0"/>
                <a:cs typeface="Times New Roman" pitchFamily="18" charset="0"/>
              </a:rPr>
              <a:t>byproduct</a:t>
            </a:r>
            <a:r>
              <a:rPr lang="en-IN" dirty="0">
                <a:latin typeface="Times New Roman" pitchFamily="18" charset="0"/>
                <a:cs typeface="Times New Roman" pitchFamily="18" charset="0"/>
              </a:rPr>
              <a:t>.</a:t>
            </a:r>
          </a:p>
          <a:p>
            <a:r>
              <a:rPr lang="en-IN" b="1" dirty="0">
                <a:latin typeface="Times New Roman" pitchFamily="18" charset="0"/>
                <a:cs typeface="Times New Roman" pitchFamily="18" charset="0"/>
              </a:rPr>
              <a:t>Separation and Purification</a:t>
            </a:r>
            <a:r>
              <a:rPr lang="en-IN" dirty="0">
                <a:latin typeface="Times New Roman" pitchFamily="18" charset="0"/>
                <a:cs typeface="Times New Roman" pitchFamily="18" charset="0"/>
              </a:rPr>
              <a:t>: The biodiesel (methyl esters) is separated from glycerol, which can be refined and used in various industries (e.g., cosmetics, pharmaceuticals). The biodiesel undergoes washing and drying to remove impurities</a:t>
            </a:r>
            <a:r>
              <a:rPr lang="en-IN"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689090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001095" cy="1508105"/>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Chemical conversion, Oil trans-esterification (biodiesel production). </a:t>
            </a:r>
            <a:endParaRPr lang="en-IN" sz="2400" dirty="0" smtClean="0">
              <a:solidFill>
                <a:srgbClr val="FF0000"/>
              </a:solidFill>
              <a:latin typeface="Times New Roman" panose="02020603050405020304" pitchFamily="18" charset="0"/>
              <a:cs typeface="Times New Roman" panose="02020603050405020304" pitchFamily="18" charset="0"/>
            </a:endParaRPr>
          </a:p>
          <a:p>
            <a:endParaRPr lang="en-IN" sz="2400" b="1" dirty="0" smtClean="0"/>
          </a:p>
          <a:p>
            <a:endParaRPr lang="en-IN" sz="2000" dirty="0">
              <a:solidFill>
                <a:srgbClr val="FF0000"/>
              </a:solidFill>
              <a:latin typeface="Times New Roman" panose="02020603050405020304" pitchFamily="18" charset="0"/>
              <a:cs typeface="Times New Roman" panose="02020603050405020304" pitchFamily="18"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000" y="909000"/>
            <a:ext cx="8640000" cy="5400000"/>
          </a:xfrm>
          <a:prstGeom prst="rect">
            <a:avLst/>
          </a:prstGeom>
        </p:spPr>
      </p:pic>
    </p:spTree>
    <p:extLst>
      <p:ext uri="{BB962C8B-B14F-4D97-AF65-F5344CB8AC3E}">
        <p14:creationId xmlns:p14="http://schemas.microsoft.com/office/powerpoint/2010/main" val="513129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001095" cy="1508105"/>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Chemical conversion, Oil trans-esterification (biodiesel production). </a:t>
            </a:r>
            <a:endParaRPr lang="en-IN" sz="2400" dirty="0" smtClean="0">
              <a:solidFill>
                <a:srgbClr val="FF0000"/>
              </a:solidFill>
              <a:latin typeface="Times New Roman" panose="02020603050405020304" pitchFamily="18" charset="0"/>
              <a:cs typeface="Times New Roman" panose="02020603050405020304" pitchFamily="18" charset="0"/>
            </a:endParaRPr>
          </a:p>
          <a:p>
            <a:endParaRPr lang="en-IN" sz="2400" b="1" dirty="0" smtClean="0"/>
          </a:p>
          <a:p>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494904" y="909000"/>
            <a:ext cx="9001096" cy="2862322"/>
          </a:xfrm>
          <a:prstGeom prst="rect">
            <a:avLst/>
          </a:prstGeom>
          <a:noFill/>
        </p:spPr>
        <p:txBody>
          <a:bodyPr wrap="square" rtlCol="0">
            <a:spAutoFit/>
          </a:bodyPr>
          <a:lstStyle/>
          <a:p>
            <a:r>
              <a:rPr lang="en-IN" b="1" dirty="0" smtClean="0">
                <a:latin typeface="Times New Roman" pitchFamily="18" charset="0"/>
                <a:cs typeface="Times New Roman" pitchFamily="18" charset="0"/>
              </a:rPr>
              <a:t>Advantages </a:t>
            </a:r>
            <a:r>
              <a:rPr lang="en-IN" b="1" dirty="0">
                <a:latin typeface="Times New Roman" pitchFamily="18" charset="0"/>
                <a:cs typeface="Times New Roman" pitchFamily="18" charset="0"/>
              </a:rPr>
              <a:t>of Oil Trans-Esterification:</a:t>
            </a: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Converts </a:t>
            </a:r>
            <a:r>
              <a:rPr lang="en-IN" dirty="0">
                <a:solidFill>
                  <a:srgbClr val="FF0000"/>
                </a:solidFill>
                <a:latin typeface="Times New Roman" pitchFamily="18" charset="0"/>
                <a:cs typeface="Times New Roman" pitchFamily="18" charset="0"/>
              </a:rPr>
              <a:t>waste oils into usable fuel</a:t>
            </a:r>
            <a:r>
              <a:rPr lang="en-IN" dirty="0">
                <a:latin typeface="Times New Roman" pitchFamily="18" charset="0"/>
                <a:cs typeface="Times New Roman" pitchFamily="18" charset="0"/>
              </a:rPr>
              <a:t>, reducing waste.</a:t>
            </a:r>
          </a:p>
          <a:p>
            <a:r>
              <a:rPr lang="en-IN" dirty="0">
                <a:latin typeface="Times New Roman" pitchFamily="18" charset="0"/>
                <a:cs typeface="Times New Roman" pitchFamily="18" charset="0"/>
              </a:rPr>
              <a:t>Produces biodiesel with lower emissions than petroleum-based diesel.</a:t>
            </a:r>
          </a:p>
          <a:p>
            <a:r>
              <a:rPr lang="en-IN" dirty="0">
                <a:latin typeface="Times New Roman" pitchFamily="18" charset="0"/>
                <a:cs typeface="Times New Roman" pitchFamily="18" charset="0"/>
              </a:rPr>
              <a:t>Biodiesel is biodegradable, nontoxic, and has a high energy yield</a:t>
            </a:r>
            <a:r>
              <a:rPr lang="en-IN" dirty="0" smtClean="0">
                <a:latin typeface="Times New Roman" pitchFamily="18" charset="0"/>
                <a:cs typeface="Times New Roman" pitchFamily="18" charset="0"/>
              </a:rPr>
              <a:t>.</a:t>
            </a:r>
          </a:p>
          <a:p>
            <a:endParaRPr lang="en-IN" dirty="0">
              <a:latin typeface="Times New Roman" pitchFamily="18" charset="0"/>
              <a:cs typeface="Times New Roman" pitchFamily="18" charset="0"/>
            </a:endParaRPr>
          </a:p>
          <a:p>
            <a:r>
              <a:rPr lang="en-IN" b="1" dirty="0">
                <a:latin typeface="Times New Roman" pitchFamily="18" charset="0"/>
                <a:cs typeface="Times New Roman" pitchFamily="18" charset="0"/>
              </a:rPr>
              <a:t>Challenges of Oil Trans-Esterification:</a:t>
            </a: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Feedstock costs (particularly for vegetable oils) can be high.</a:t>
            </a:r>
          </a:p>
          <a:p>
            <a:r>
              <a:rPr lang="en-IN" dirty="0">
                <a:latin typeface="Times New Roman" pitchFamily="18" charset="0"/>
                <a:cs typeface="Times New Roman" pitchFamily="18" charset="0"/>
              </a:rPr>
              <a:t>Waste oils require </a:t>
            </a:r>
            <a:r>
              <a:rPr lang="en-IN" dirty="0" err="1">
                <a:latin typeface="Times New Roman" pitchFamily="18" charset="0"/>
                <a:cs typeface="Times New Roman" pitchFamily="18" charset="0"/>
              </a:rPr>
              <a:t>pretreatment</a:t>
            </a:r>
            <a:r>
              <a:rPr lang="en-IN" dirty="0">
                <a:latin typeface="Times New Roman" pitchFamily="18" charset="0"/>
                <a:cs typeface="Times New Roman" pitchFamily="18" charset="0"/>
              </a:rPr>
              <a:t> to remove impurities.</a:t>
            </a:r>
          </a:p>
          <a:p>
            <a:r>
              <a:rPr lang="en-IN" dirty="0">
                <a:latin typeface="Times New Roman" pitchFamily="18" charset="0"/>
                <a:cs typeface="Times New Roman" pitchFamily="18" charset="0"/>
              </a:rPr>
              <a:t>Producing biodiesel requires handling and disposal of catalysts and </a:t>
            </a:r>
            <a:r>
              <a:rPr lang="en-IN" dirty="0" err="1">
                <a:latin typeface="Times New Roman" pitchFamily="18" charset="0"/>
                <a:cs typeface="Times New Roman" pitchFamily="18" charset="0"/>
              </a:rPr>
              <a:t>byproducts</a:t>
            </a:r>
            <a:r>
              <a:rPr lang="en-IN" dirty="0">
                <a:latin typeface="Times New Roman" pitchFamily="18" charset="0"/>
                <a:cs typeface="Times New Roman" pitchFamily="18" charset="0"/>
              </a:rPr>
              <a:t> like glycerol.</a:t>
            </a:r>
          </a:p>
          <a:p>
            <a:pPr marL="285750" indent="-285750">
              <a:buFont typeface="Arial" pitchFamily="34" charset="0"/>
              <a:buChar char="•"/>
            </a:pPr>
            <a:endParaRPr lang="en-IN" dirty="0"/>
          </a:p>
        </p:txBody>
      </p:sp>
    </p:spTree>
    <p:extLst>
      <p:ext uri="{BB962C8B-B14F-4D97-AF65-F5344CB8AC3E}">
        <p14:creationId xmlns:p14="http://schemas.microsoft.com/office/powerpoint/2010/main" val="3331873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001095" cy="6617196"/>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Biochemical conversion, Anaerobic digestion (biogas production from organic waste and wastewater). </a:t>
            </a:r>
            <a:r>
              <a:rPr lang="en-IN" sz="2400" dirty="0" smtClean="0">
                <a:solidFill>
                  <a:srgbClr val="FF0000"/>
                </a:solidFill>
                <a:latin typeface="Times New Roman" pitchFamily="18" charset="0"/>
                <a:cs typeface="Times New Roman" pitchFamily="18" charset="0"/>
              </a:rPr>
              <a:t> </a:t>
            </a:r>
          </a:p>
          <a:p>
            <a:endParaRPr lang="en-IN" sz="2400" b="1" dirty="0" smtClean="0">
              <a:solidFill>
                <a:srgbClr val="FF0000"/>
              </a:solidFill>
            </a:endParaRPr>
          </a:p>
          <a:p>
            <a:r>
              <a:rPr lang="en-IN" sz="2200" dirty="0">
                <a:latin typeface="Times New Roman" pitchFamily="18" charset="0"/>
                <a:cs typeface="Times New Roman" pitchFamily="18" charset="0"/>
              </a:rPr>
              <a:t>Biochemical conversion, particularly through </a:t>
            </a:r>
            <a:r>
              <a:rPr lang="en-IN" sz="2200" b="1" dirty="0">
                <a:latin typeface="Times New Roman" pitchFamily="18" charset="0"/>
                <a:cs typeface="Times New Roman" pitchFamily="18" charset="0"/>
              </a:rPr>
              <a:t>anaerobic digestion</a:t>
            </a:r>
            <a:r>
              <a:rPr lang="en-IN" sz="2200" dirty="0">
                <a:latin typeface="Times New Roman" pitchFamily="18" charset="0"/>
                <a:cs typeface="Times New Roman" pitchFamily="18" charset="0"/>
              </a:rPr>
              <a:t>, is a significant method in </a:t>
            </a:r>
            <a:r>
              <a:rPr lang="en-IN" sz="2200" dirty="0">
                <a:solidFill>
                  <a:srgbClr val="FF0000"/>
                </a:solidFill>
                <a:latin typeface="Times New Roman" pitchFamily="18" charset="0"/>
                <a:cs typeface="Times New Roman" pitchFamily="18" charset="0"/>
              </a:rPr>
              <a:t>biomass conversion for producing biofuels and managing organic waste</a:t>
            </a:r>
            <a:r>
              <a:rPr lang="en-IN" sz="2200" dirty="0">
                <a:latin typeface="Times New Roman" pitchFamily="18" charset="0"/>
                <a:cs typeface="Times New Roman" pitchFamily="18" charset="0"/>
              </a:rPr>
              <a:t>. Here’s a breakdown of how these processes work</a:t>
            </a:r>
            <a:r>
              <a:rPr lang="en-IN" sz="2200" dirty="0" smtClean="0">
                <a:latin typeface="Times New Roman" pitchFamily="18" charset="0"/>
                <a:cs typeface="Times New Roman" pitchFamily="18" charset="0"/>
              </a:rPr>
              <a:t>:</a:t>
            </a:r>
          </a:p>
          <a:p>
            <a:endParaRPr lang="en-IN" sz="2200" dirty="0">
              <a:latin typeface="Times New Roman" pitchFamily="18" charset="0"/>
              <a:cs typeface="Times New Roman" pitchFamily="18" charset="0"/>
            </a:endParaRPr>
          </a:p>
          <a:p>
            <a:r>
              <a:rPr lang="en-IN" sz="2200" b="1" dirty="0">
                <a:latin typeface="Times New Roman" pitchFamily="18" charset="0"/>
                <a:cs typeface="Times New Roman" pitchFamily="18" charset="0"/>
              </a:rPr>
              <a:t>1. Biochemical Conversion</a:t>
            </a:r>
          </a:p>
          <a:p>
            <a:r>
              <a:rPr lang="en-IN" sz="2200" b="1" dirty="0">
                <a:latin typeface="Times New Roman" pitchFamily="18" charset="0"/>
                <a:cs typeface="Times New Roman" pitchFamily="18" charset="0"/>
              </a:rPr>
              <a:t>Biochemical conversion</a:t>
            </a:r>
            <a:r>
              <a:rPr lang="en-IN" sz="2200" dirty="0">
                <a:latin typeface="Times New Roman" pitchFamily="18" charset="0"/>
                <a:cs typeface="Times New Roman" pitchFamily="18" charset="0"/>
              </a:rPr>
              <a:t> uses biological processes, such as the activity of </a:t>
            </a:r>
            <a:r>
              <a:rPr lang="en-IN" sz="2200" dirty="0">
                <a:solidFill>
                  <a:srgbClr val="FF0000"/>
                </a:solidFill>
                <a:latin typeface="Times New Roman" pitchFamily="18" charset="0"/>
                <a:cs typeface="Times New Roman" pitchFamily="18" charset="0"/>
              </a:rPr>
              <a:t>enzymes or microorganisms, to convert organic biomass into energy-rich fuels</a:t>
            </a:r>
            <a:r>
              <a:rPr lang="en-IN" sz="2200" dirty="0">
                <a:latin typeface="Times New Roman" pitchFamily="18" charset="0"/>
                <a:cs typeface="Times New Roman" pitchFamily="18" charset="0"/>
              </a:rPr>
              <a:t>. It is especially effective for processing organic wastes, agricultural residues, and wastewater. The most common methods in biochemical conversion include </a:t>
            </a:r>
            <a:r>
              <a:rPr lang="en-IN" sz="2200" i="1" dirty="0">
                <a:solidFill>
                  <a:srgbClr val="FF0000"/>
                </a:solidFill>
                <a:latin typeface="Times New Roman" pitchFamily="18" charset="0"/>
                <a:cs typeface="Times New Roman" pitchFamily="18" charset="0"/>
              </a:rPr>
              <a:t>fermentation</a:t>
            </a:r>
            <a:r>
              <a:rPr lang="en-IN" sz="2200" dirty="0">
                <a:solidFill>
                  <a:srgbClr val="FF0000"/>
                </a:solidFill>
                <a:latin typeface="Times New Roman" pitchFamily="18" charset="0"/>
                <a:cs typeface="Times New Roman" pitchFamily="18" charset="0"/>
              </a:rPr>
              <a:t> (for producing bioethanol from sugars) and </a:t>
            </a:r>
            <a:r>
              <a:rPr lang="en-IN" sz="2200" i="1" dirty="0">
                <a:solidFill>
                  <a:srgbClr val="FF0000"/>
                </a:solidFill>
                <a:latin typeface="Times New Roman" pitchFamily="18" charset="0"/>
                <a:cs typeface="Times New Roman" pitchFamily="18" charset="0"/>
              </a:rPr>
              <a:t>anaerobic digestion</a:t>
            </a:r>
            <a:r>
              <a:rPr lang="en-IN" sz="2200" dirty="0">
                <a:solidFill>
                  <a:srgbClr val="FF0000"/>
                </a:solidFill>
                <a:latin typeface="Times New Roman" pitchFamily="18" charset="0"/>
                <a:cs typeface="Times New Roman" pitchFamily="18" charset="0"/>
              </a:rPr>
              <a:t> (for biogas production</a:t>
            </a:r>
            <a:r>
              <a:rPr lang="en-IN" sz="2200" dirty="0" smtClean="0">
                <a:solidFill>
                  <a:srgbClr val="FF0000"/>
                </a:solidFill>
                <a:latin typeface="Times New Roman" pitchFamily="18" charset="0"/>
                <a:cs typeface="Times New Roman" pitchFamily="18" charset="0"/>
              </a:rPr>
              <a:t>).</a:t>
            </a:r>
            <a:endParaRPr lang="en-IN" sz="2200" dirty="0">
              <a:solidFill>
                <a:srgbClr val="FF0000"/>
              </a:solidFill>
              <a:latin typeface="Times New Roman" pitchFamily="18" charset="0"/>
              <a:cs typeface="Times New Roman" pitchFamily="18" charset="0"/>
            </a:endParaRPr>
          </a:p>
          <a:p>
            <a:r>
              <a:rPr lang="en-IN" sz="2200" b="1" dirty="0">
                <a:latin typeface="Times New Roman" pitchFamily="18" charset="0"/>
                <a:cs typeface="Times New Roman" pitchFamily="18" charset="0"/>
              </a:rPr>
              <a:t>Primary Biochemical Conversion Processes:</a:t>
            </a:r>
          </a:p>
          <a:p>
            <a:r>
              <a:rPr lang="en-IN" sz="2200" b="1" dirty="0">
                <a:latin typeface="Times New Roman" pitchFamily="18" charset="0"/>
                <a:cs typeface="Times New Roman" pitchFamily="18" charset="0"/>
              </a:rPr>
              <a:t>Fermentation</a:t>
            </a:r>
            <a:r>
              <a:rPr lang="en-IN" sz="2200" dirty="0">
                <a:latin typeface="Times New Roman" pitchFamily="18" charset="0"/>
                <a:cs typeface="Times New Roman" pitchFamily="18" charset="0"/>
              </a:rPr>
              <a:t>: Converts </a:t>
            </a:r>
            <a:r>
              <a:rPr lang="en-IN" sz="2200" dirty="0">
                <a:solidFill>
                  <a:srgbClr val="FF0000"/>
                </a:solidFill>
                <a:latin typeface="Times New Roman" pitchFamily="18" charset="0"/>
                <a:cs typeface="Times New Roman" pitchFamily="18" charset="0"/>
              </a:rPr>
              <a:t>sugars from biomass into bioethanol using yeast or other microorganisms.</a:t>
            </a:r>
          </a:p>
          <a:p>
            <a:r>
              <a:rPr lang="en-IN" sz="2200" b="1" dirty="0">
                <a:latin typeface="Times New Roman" pitchFamily="18" charset="0"/>
                <a:cs typeface="Times New Roman" pitchFamily="18" charset="0"/>
              </a:rPr>
              <a:t>Anaerobic Digestion (AD)</a:t>
            </a:r>
            <a:r>
              <a:rPr lang="en-IN" sz="2200" dirty="0">
                <a:latin typeface="Times New Roman" pitchFamily="18" charset="0"/>
                <a:cs typeface="Times New Roman" pitchFamily="18" charset="0"/>
              </a:rPr>
              <a:t>: Uses </a:t>
            </a:r>
            <a:r>
              <a:rPr lang="en-IN" sz="2200" dirty="0">
                <a:solidFill>
                  <a:srgbClr val="FF0000"/>
                </a:solidFill>
                <a:latin typeface="Times New Roman" pitchFamily="18" charset="0"/>
                <a:cs typeface="Times New Roman" pitchFamily="18" charset="0"/>
              </a:rPr>
              <a:t>bacteria to break down organic material</a:t>
            </a:r>
            <a:r>
              <a:rPr lang="en-IN" sz="2200" dirty="0">
                <a:latin typeface="Times New Roman" pitchFamily="18" charset="0"/>
                <a:cs typeface="Times New Roman" pitchFamily="18" charset="0"/>
              </a:rPr>
              <a:t> in the absence of oxygen to produce biogas</a:t>
            </a:r>
            <a:r>
              <a:rPr lang="en-IN" sz="2200" dirty="0" smtClean="0">
                <a:latin typeface="Times New Roman" pitchFamily="18" charset="0"/>
                <a:cs typeface="Times New Roman" pitchFamily="18" charset="0"/>
              </a:rPr>
              <a:t>.</a:t>
            </a: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3575791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001095" cy="1200329"/>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Biochemical conversion, Anaerobic digestion (biogas production from organic waste and wastewater). </a:t>
            </a:r>
            <a:r>
              <a:rPr lang="en-IN" sz="2400" dirty="0" smtClean="0">
                <a:solidFill>
                  <a:srgbClr val="FF0000"/>
                </a:solidFill>
                <a:latin typeface="Times New Roman" pitchFamily="18" charset="0"/>
                <a:cs typeface="Times New Roman" pitchFamily="18" charset="0"/>
              </a:rPr>
              <a:t> </a:t>
            </a:r>
          </a:p>
          <a:p>
            <a:endParaRPr lang="en-IN" sz="2400" b="1" dirty="0" smtClean="0">
              <a:solidFill>
                <a:srgbClr val="FF0000"/>
              </a:solidFill>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242367"/>
            <a:ext cx="8640000" cy="5098220"/>
          </a:xfrm>
          <a:prstGeom prst="rect">
            <a:avLst/>
          </a:prstGeom>
        </p:spPr>
      </p:pic>
    </p:spTree>
    <p:extLst>
      <p:ext uri="{BB962C8B-B14F-4D97-AF65-F5344CB8AC3E}">
        <p14:creationId xmlns:p14="http://schemas.microsoft.com/office/powerpoint/2010/main" val="3532495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4432" y="2386185"/>
            <a:ext cx="9081568" cy="4493761"/>
          </a:xfrm>
          <a:prstGeom prst="rect">
            <a:avLst/>
          </a:prstGeom>
        </p:spPr>
      </p:pic>
      <p:sp>
        <p:nvSpPr>
          <p:cNvPr id="5"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8"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p>
        </p:txBody>
      </p:sp>
      <p:grpSp>
        <p:nvGrpSpPr>
          <p:cNvPr id="40" name="Group 39"/>
          <p:cNvGrpSpPr/>
          <p:nvPr/>
        </p:nvGrpSpPr>
        <p:grpSpPr>
          <a:xfrm>
            <a:off x="4296410" y="1269366"/>
            <a:ext cx="4349750" cy="897255"/>
            <a:chOff x="4260" y="1285"/>
            <a:chExt cx="6850" cy="1413"/>
          </a:xfrm>
        </p:grpSpPr>
        <p:sp>
          <p:nvSpPr>
            <p:cNvPr id="10" name="Content Placeholder 2"/>
            <p:cNvSpPr txBox="1"/>
            <p:nvPr/>
          </p:nvSpPr>
          <p:spPr>
            <a:xfrm>
              <a:off x="4261" y="1285"/>
              <a:ext cx="5705" cy="5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Futura-Bold" charset="0"/>
                  <a:cs typeface="Futura-Bold" charset="0"/>
                </a:rPr>
                <a:t>11 Institutions, Infinite Possibilities</a:t>
              </a:r>
            </a:p>
          </p:txBody>
        </p:sp>
        <p:grpSp>
          <p:nvGrpSpPr>
            <p:cNvPr id="39" name="Group 38"/>
            <p:cNvGrpSpPr/>
            <p:nvPr/>
          </p:nvGrpSpPr>
          <p:grpSpPr>
            <a:xfrm>
              <a:off x="4260" y="1823"/>
              <a:ext cx="6850" cy="875"/>
              <a:chOff x="4260" y="1823"/>
              <a:chExt cx="6850" cy="875"/>
            </a:xfrm>
          </p:grpSpPr>
          <p:sp>
            <p:nvSpPr>
              <p:cNvPr id="2" name="VISION"/>
              <p:cNvSpPr/>
              <p:nvPr/>
            </p:nvSpPr>
            <p:spPr>
              <a:xfrm>
                <a:off x="4261" y="1823"/>
                <a:ext cx="6143" cy="875"/>
              </a:xfrm>
              <a:prstGeom prst="roundRect">
                <a:avLst>
                  <a:gd name="adj" fmla="val 23329"/>
                </a:avLst>
              </a:prstGeom>
              <a:gradFill rotWithShape="0">
                <a:gsLst>
                  <a:gs pos="0">
                    <a:schemeClr val="accent1">
                      <a:lumMod val="5000"/>
                      <a:lumOff val="95000"/>
                    </a:schemeClr>
                  </a:gs>
                  <a:gs pos="100000">
                    <a:srgbClr val="F28E01">
                      <a:alpha val="26000"/>
                      <a:lumMod val="75000"/>
                      <a:lumOff val="25000"/>
                    </a:srgbClr>
                  </a:gs>
                </a:gsLst>
                <a:lin ang="16200000" scaled="0"/>
              </a:gradFill>
              <a:ln w="25400">
                <a:noFill/>
              </a:ln>
            </p:spPr>
            <p:txBody>
              <a:bodyPr lIns="50800" tIns="50800" rIns="50800" bIns="50800" anchor="ctr"/>
              <a:lstStyle/>
              <a:p>
                <a:pPr lvl="2">
                  <a:lnSpc>
                    <a:spcPct val="10000"/>
                  </a:lnSpc>
                  <a:defRPr sz="3400">
                    <a:solidFill>
                      <a:srgbClr val="FFFFFF"/>
                    </a:solidFill>
                    <a:latin typeface="Arial" panose="020B0604020202020204"/>
                    <a:ea typeface="Arial" panose="020B0604020202020204"/>
                    <a:cs typeface="Arial" panose="020B0604020202020204"/>
                    <a:sym typeface="Arial" panose="020B0604020202020204"/>
                  </a:defRPr>
                </a:pPr>
                <a:r>
                  <a:rPr lang="en-US" sz="3200" dirty="0"/>
                  <a:t>                 </a:t>
                </a:r>
              </a:p>
            </p:txBody>
          </p:sp>
          <p:sp>
            <p:nvSpPr>
              <p:cNvPr id="15" name="Text Box 14"/>
              <p:cNvSpPr txBox="1"/>
              <p:nvPr/>
            </p:nvSpPr>
            <p:spPr>
              <a:xfrm>
                <a:off x="4260" y="2031"/>
                <a:ext cx="6850" cy="459"/>
              </a:xfrm>
              <a:prstGeom prst="rect">
                <a:avLst/>
              </a:prstGeom>
              <a:noFill/>
            </p:spPr>
            <p:txBody>
              <a:bodyPr wrap="square" rtlCol="0">
                <a:spAutoFit/>
              </a:bodyPr>
              <a:lstStyle/>
              <a:p>
                <a:pPr lvl="0">
                  <a:lnSpc>
                    <a:spcPct val="100000"/>
                  </a:lnSpc>
                  <a:spcBef>
                    <a:spcPct val="0"/>
                  </a:spcBef>
                  <a:spcAft>
                    <a:spcPct val="35000"/>
                  </a:spcAft>
                </a:pPr>
                <a:r>
                  <a:rPr lang="en-US" sz="1300" dirty="0">
                    <a:latin typeface="Futura Cyrillic Book" panose="020B0502020204020303" charset="0"/>
                    <a:cs typeface="Futura Cyrillic Book" panose="020B0502020204020303" charset="0"/>
                    <a:sym typeface="+mn-ea"/>
                  </a:rPr>
                  <a:t>We provide 100+ programs across 50 academic streams.</a:t>
                </a:r>
                <a:endParaRPr lang="en-US" sz="1300"/>
              </a:p>
            </p:txBody>
          </p:sp>
        </p:grpSp>
      </p:grpSp>
      <p:grpSp>
        <p:nvGrpSpPr>
          <p:cNvPr id="33" name="Group 32"/>
          <p:cNvGrpSpPr/>
          <p:nvPr/>
        </p:nvGrpSpPr>
        <p:grpSpPr>
          <a:xfrm>
            <a:off x="122050" y="1474470"/>
            <a:ext cx="2209165" cy="3067050"/>
            <a:chOff x="230" y="2322"/>
            <a:chExt cx="3479" cy="4830"/>
          </a:xfrm>
        </p:grpSpPr>
        <p:sp>
          <p:nvSpPr>
            <p:cNvPr id="34"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p>
          </p:txBody>
        </p:sp>
        <p:sp>
          <p:nvSpPr>
            <p:cNvPr id="35"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p>
          </p:txBody>
        </p:sp>
        <p:pic>
          <p:nvPicPr>
            <p:cNvPr id="36" name="Image" descr="Image"/>
            <p:cNvPicPr>
              <a:picLocks noChangeAspect="1"/>
            </p:cNvPicPr>
            <p:nvPr/>
          </p:nvPicPr>
          <p:blipFill>
            <a:blip r:embed="rId3"/>
            <a:stretch>
              <a:fillRect/>
            </a:stretch>
          </p:blipFill>
          <p:spPr>
            <a:xfrm>
              <a:off x="987" y="3715"/>
              <a:ext cx="1683" cy="1805"/>
            </a:xfrm>
            <a:prstGeom prst="rect">
              <a:avLst/>
            </a:prstGeom>
            <a:ln w="12700">
              <a:miter lim="400000"/>
              <a:headEnd/>
              <a:tailEnd/>
            </a:ln>
          </p:spPr>
        </p:pic>
      </p:grpSp>
      <p:sp>
        <p:nvSpPr>
          <p:cNvPr id="14" name="TextBox 13"/>
          <p:cNvSpPr txBox="1"/>
          <p:nvPr/>
        </p:nvSpPr>
        <p:spPr>
          <a:xfrm>
            <a:off x="336000" y="3643668"/>
            <a:ext cx="1800000" cy="369332"/>
          </a:xfrm>
          <a:prstGeom prst="rect">
            <a:avLst/>
          </a:prstGeom>
          <a:noFill/>
        </p:spPr>
        <p:txBody>
          <a:bodyPr wrap="square" rtlCol="0">
            <a:spAutoFit/>
          </a:bodyPr>
          <a:lstStyle/>
          <a:p>
            <a:r>
              <a:rPr lang="en-US" dirty="0" smtClean="0"/>
              <a:t>    </a:t>
            </a:r>
            <a:r>
              <a:rPr lang="en-US" dirty="0" err="1" smtClean="0">
                <a:solidFill>
                  <a:schemeClr val="bg1"/>
                </a:solidFill>
              </a:rPr>
              <a:t>Dept</a:t>
            </a:r>
            <a:r>
              <a:rPr lang="en-US" dirty="0" smtClean="0">
                <a:solidFill>
                  <a:schemeClr val="bg1"/>
                </a:solidFill>
              </a:rPr>
              <a:t> of BT</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721096" cy="5755422"/>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Biochemical conversion, Anaerobic digestion (biogas production from organic waste and wastewater). </a:t>
            </a:r>
            <a:r>
              <a:rPr lang="en-IN" sz="2400" dirty="0" smtClean="0">
                <a:solidFill>
                  <a:srgbClr val="FF0000"/>
                </a:solidFill>
                <a:latin typeface="Times New Roman" pitchFamily="18" charset="0"/>
                <a:cs typeface="Times New Roman" pitchFamily="18" charset="0"/>
              </a:rPr>
              <a:t> </a:t>
            </a:r>
          </a:p>
          <a:p>
            <a:endParaRPr lang="en-IN" sz="2000" b="1" dirty="0" smtClean="0">
              <a:latin typeface="Times New Roman" pitchFamily="18" charset="0"/>
              <a:cs typeface="Times New Roman" pitchFamily="18" charset="0"/>
            </a:endParaRPr>
          </a:p>
          <a:p>
            <a:r>
              <a:rPr lang="en-IN" sz="2000" b="1" dirty="0" smtClean="0">
                <a:latin typeface="Times New Roman" pitchFamily="18" charset="0"/>
                <a:cs typeface="Times New Roman" pitchFamily="18" charset="0"/>
              </a:rPr>
              <a:t>2. Anaerobic Digestion (AD)</a:t>
            </a:r>
          </a:p>
          <a:p>
            <a:r>
              <a:rPr lang="en-IN" sz="2000" dirty="0" smtClean="0">
                <a:latin typeface="Times New Roman" pitchFamily="18" charset="0"/>
                <a:cs typeface="Times New Roman" pitchFamily="18" charset="0"/>
              </a:rPr>
              <a:t>Anaerobic digestion is a microbial process that converts </a:t>
            </a:r>
            <a:r>
              <a:rPr lang="en-IN" sz="2000" dirty="0" smtClean="0">
                <a:solidFill>
                  <a:srgbClr val="FF0000"/>
                </a:solidFill>
                <a:latin typeface="Times New Roman" pitchFamily="18" charset="0"/>
                <a:cs typeface="Times New Roman" pitchFamily="18" charset="0"/>
              </a:rPr>
              <a:t>organic materials like food waste, agricultural residues, and wastewater sludge into </a:t>
            </a:r>
            <a:r>
              <a:rPr lang="en-IN" sz="2000" i="1" dirty="0" smtClean="0">
                <a:solidFill>
                  <a:srgbClr val="FF0000"/>
                </a:solidFill>
                <a:latin typeface="Times New Roman" pitchFamily="18" charset="0"/>
                <a:cs typeface="Times New Roman" pitchFamily="18" charset="0"/>
              </a:rPr>
              <a:t>biogas</a:t>
            </a:r>
            <a:r>
              <a:rPr lang="en-IN" sz="2000" dirty="0" smtClean="0">
                <a:solidFill>
                  <a:srgbClr val="FF0000"/>
                </a:solidFill>
                <a:latin typeface="Times New Roman" pitchFamily="18" charset="0"/>
                <a:cs typeface="Times New Roman" pitchFamily="18" charset="0"/>
              </a:rPr>
              <a:t> (a mixture of methane and carbon dioxide) and </a:t>
            </a:r>
            <a:r>
              <a:rPr lang="en-IN" sz="2000" i="1" dirty="0" err="1" smtClean="0">
                <a:solidFill>
                  <a:srgbClr val="FF0000"/>
                </a:solidFill>
                <a:latin typeface="Times New Roman" pitchFamily="18" charset="0"/>
                <a:cs typeface="Times New Roman" pitchFamily="18" charset="0"/>
              </a:rPr>
              <a:t>digestate</a:t>
            </a:r>
            <a:r>
              <a:rPr lang="en-IN" sz="2000" dirty="0" smtClean="0">
                <a:solidFill>
                  <a:srgbClr val="FF0000"/>
                </a:solidFill>
                <a:latin typeface="Times New Roman" pitchFamily="18" charset="0"/>
                <a:cs typeface="Times New Roman" pitchFamily="18" charset="0"/>
              </a:rPr>
              <a:t> (a nutrient-rich </a:t>
            </a:r>
            <a:r>
              <a:rPr lang="en-IN" sz="2000" dirty="0" err="1" smtClean="0">
                <a:solidFill>
                  <a:srgbClr val="FF0000"/>
                </a:solidFill>
                <a:latin typeface="Times New Roman" pitchFamily="18" charset="0"/>
                <a:cs typeface="Times New Roman" pitchFamily="18" charset="0"/>
              </a:rPr>
              <a:t>byproduct</a:t>
            </a:r>
            <a:r>
              <a:rPr lang="en-IN" sz="2000" dirty="0" smtClean="0">
                <a:solidFill>
                  <a:srgbClr val="FF0000"/>
                </a:solidFill>
                <a:latin typeface="Times New Roman" pitchFamily="18" charset="0"/>
                <a:cs typeface="Times New Roman" pitchFamily="18" charset="0"/>
              </a:rPr>
              <a:t>). </a:t>
            </a:r>
            <a:r>
              <a:rPr lang="en-IN" sz="2000" dirty="0" smtClean="0">
                <a:latin typeface="Times New Roman" pitchFamily="18" charset="0"/>
                <a:cs typeface="Times New Roman" pitchFamily="18" charset="0"/>
              </a:rPr>
              <a:t>This process is particularly beneficial for waste management and renewable energy production.</a:t>
            </a:r>
          </a:p>
          <a:p>
            <a:endParaRPr lang="en-IN" sz="2000" b="1" dirty="0" smtClean="0">
              <a:latin typeface="Times New Roman" pitchFamily="18" charset="0"/>
              <a:cs typeface="Times New Roman" pitchFamily="18" charset="0"/>
            </a:endParaRPr>
          </a:p>
          <a:p>
            <a:r>
              <a:rPr lang="en-IN" sz="2000" b="1" dirty="0" smtClean="0">
                <a:latin typeface="Times New Roman" pitchFamily="18" charset="0"/>
                <a:cs typeface="Times New Roman" pitchFamily="18" charset="0"/>
              </a:rPr>
              <a:t>Steps of Anaerobic Digestion:</a:t>
            </a:r>
          </a:p>
          <a:p>
            <a:r>
              <a:rPr lang="en-IN" sz="2000" b="1" dirty="0" smtClean="0">
                <a:latin typeface="Times New Roman" pitchFamily="18" charset="0"/>
                <a:cs typeface="Times New Roman" pitchFamily="18" charset="0"/>
              </a:rPr>
              <a:t>1.Hydrolysis</a:t>
            </a:r>
            <a:r>
              <a:rPr lang="en-IN" sz="2000" dirty="0" smtClean="0">
                <a:latin typeface="Times New Roman" pitchFamily="18" charset="0"/>
                <a:cs typeface="Times New Roman" pitchFamily="18" charset="0"/>
              </a:rPr>
              <a:t>: Large organic molecules (proteins, fats, and carbohydrates) are broken down into simpler compounds (amino acids, fatty acids, and sugars) by bacteria.</a:t>
            </a:r>
          </a:p>
          <a:p>
            <a:r>
              <a:rPr lang="en-IN" sz="2000" b="1" dirty="0" smtClean="0">
                <a:latin typeface="Times New Roman" pitchFamily="18" charset="0"/>
                <a:cs typeface="Times New Roman" pitchFamily="18" charset="0"/>
              </a:rPr>
              <a:t>2.Acidogenesis</a:t>
            </a:r>
            <a:r>
              <a:rPr lang="en-IN" sz="2000" dirty="0" smtClean="0">
                <a:latin typeface="Times New Roman" pitchFamily="18" charset="0"/>
                <a:cs typeface="Times New Roman" pitchFamily="18" charset="0"/>
              </a:rPr>
              <a:t>: The simple compounds are further broken down into volatile fatty acids, ammonia, carbon dioxide, and hydrogen by acid-producing bacteria.</a:t>
            </a:r>
          </a:p>
          <a:p>
            <a:r>
              <a:rPr lang="en-IN" sz="2000" b="1" dirty="0" smtClean="0">
                <a:latin typeface="Times New Roman" pitchFamily="18" charset="0"/>
                <a:cs typeface="Times New Roman" pitchFamily="18" charset="0"/>
              </a:rPr>
              <a:t>3.Acetogenesis</a:t>
            </a:r>
            <a:r>
              <a:rPr lang="en-IN" sz="2000" dirty="0" smtClean="0">
                <a:latin typeface="Times New Roman" pitchFamily="18" charset="0"/>
                <a:cs typeface="Times New Roman" pitchFamily="18" charset="0"/>
              </a:rPr>
              <a:t>: Bacteria convert volatile fatty acids into acetic acid, as well as additional hydrogen and carbon dioxide.</a:t>
            </a:r>
          </a:p>
          <a:p>
            <a:r>
              <a:rPr lang="en-IN" sz="2000" b="1" dirty="0" smtClean="0">
                <a:latin typeface="Times New Roman" pitchFamily="18" charset="0"/>
                <a:cs typeface="Times New Roman" pitchFamily="18" charset="0"/>
              </a:rPr>
              <a:t>4. </a:t>
            </a:r>
            <a:r>
              <a:rPr lang="en-IN" sz="2000" b="1" dirty="0" err="1" smtClean="0">
                <a:latin typeface="Times New Roman" pitchFamily="18" charset="0"/>
                <a:cs typeface="Times New Roman" pitchFamily="18" charset="0"/>
              </a:rPr>
              <a:t>Methanogenesis</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Methanogenic</a:t>
            </a:r>
            <a:r>
              <a:rPr lang="en-IN" sz="2000" dirty="0" smtClean="0">
                <a:latin typeface="Times New Roman" pitchFamily="18" charset="0"/>
                <a:cs typeface="Times New Roman" pitchFamily="18" charset="0"/>
              </a:rPr>
              <a:t> bacteria convert acetic acid, hydrogen, and carbon dioxide into methane and water, creating biogas.</a:t>
            </a:r>
          </a:p>
        </p:txBody>
      </p:sp>
    </p:spTree>
    <p:extLst>
      <p:ext uri="{BB962C8B-B14F-4D97-AF65-F5344CB8AC3E}">
        <p14:creationId xmlns:p14="http://schemas.microsoft.com/office/powerpoint/2010/main" val="2148161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721096" cy="1138773"/>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Biochemical conversion, Anaerobic digestion (biogas production from organic waste and wastewater). </a:t>
            </a:r>
            <a:r>
              <a:rPr lang="en-IN" sz="2400" dirty="0" smtClean="0">
                <a:solidFill>
                  <a:srgbClr val="FF0000"/>
                </a:solidFill>
                <a:latin typeface="Times New Roman" pitchFamily="18" charset="0"/>
                <a:cs typeface="Times New Roman" pitchFamily="18" charset="0"/>
              </a:rPr>
              <a:t> </a:t>
            </a:r>
          </a:p>
          <a:p>
            <a:endParaRPr lang="en-IN" sz="2000" b="1" dirty="0" smtClean="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096423"/>
            <a:ext cx="8768953" cy="3602978"/>
          </a:xfrm>
          <a:prstGeom prst="rect">
            <a:avLst/>
          </a:prstGeom>
        </p:spPr>
      </p:pic>
    </p:spTree>
    <p:extLst>
      <p:ext uri="{BB962C8B-B14F-4D97-AF65-F5344CB8AC3E}">
        <p14:creationId xmlns:p14="http://schemas.microsoft.com/office/powerpoint/2010/main" val="675027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130049" cy="5755422"/>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Biochemical conversion, Anaerobic digestion (biogas production from organic waste and wastewater). </a:t>
            </a:r>
            <a:r>
              <a:rPr lang="en-IN" sz="2400" dirty="0" smtClean="0">
                <a:solidFill>
                  <a:srgbClr val="FF0000"/>
                </a:solidFill>
                <a:latin typeface="Times New Roman" pitchFamily="18" charset="0"/>
                <a:cs typeface="Times New Roman" pitchFamily="18" charset="0"/>
              </a:rPr>
              <a:t> </a:t>
            </a:r>
          </a:p>
          <a:p>
            <a:endParaRPr lang="en-IN" sz="2000" b="1" dirty="0" smtClean="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Anaerobic digestion can occur in three different temperature ranges, with the most reactors using the second and third ranges:</a:t>
            </a:r>
          </a:p>
          <a:p>
            <a:pPr marL="342900" indent="-342900">
              <a:buFont typeface="Arial" pitchFamily="34" charset="0"/>
              <a:buChar char="•"/>
            </a:pPr>
            <a:r>
              <a:rPr lang="en-IN" sz="2000" dirty="0">
                <a:latin typeface="Times New Roman" pitchFamily="18" charset="0"/>
                <a:cs typeface="Times New Roman" pitchFamily="18" charset="0"/>
              </a:rPr>
              <a:t> psychrophilic (41-68°F</a:t>
            </a:r>
            <a:r>
              <a:rPr lang="en-IN" sz="2000" dirty="0" smtClean="0">
                <a:latin typeface="Times New Roman" pitchFamily="18" charset="0"/>
                <a:cs typeface="Times New Roman" pitchFamily="18" charset="0"/>
              </a:rPr>
              <a:t>)</a:t>
            </a:r>
            <a:endParaRPr lang="en-IN" sz="2000" dirty="0">
              <a:latin typeface="Times New Roman" pitchFamily="18" charset="0"/>
              <a:cs typeface="Times New Roman" pitchFamily="18" charset="0"/>
            </a:endParaRPr>
          </a:p>
          <a:p>
            <a:pPr marL="342900" indent="-342900">
              <a:buFont typeface="Arial" pitchFamily="34" charset="0"/>
              <a:buChar char="•"/>
            </a:pPr>
            <a:r>
              <a:rPr lang="en-IN" sz="2000" dirty="0" err="1">
                <a:latin typeface="Times New Roman" pitchFamily="18" charset="0"/>
                <a:cs typeface="Times New Roman" pitchFamily="18" charset="0"/>
              </a:rPr>
              <a:t>mesophilic</a:t>
            </a:r>
            <a:r>
              <a:rPr lang="en-IN" sz="2000" dirty="0">
                <a:latin typeface="Times New Roman" pitchFamily="18" charset="0"/>
                <a:cs typeface="Times New Roman" pitchFamily="18" charset="0"/>
              </a:rPr>
              <a:t> (77-95°F), and</a:t>
            </a:r>
          </a:p>
          <a:p>
            <a:pPr marL="342900" indent="-342900">
              <a:buFont typeface="Arial" pitchFamily="34" charset="0"/>
              <a:buChar char="•"/>
            </a:pPr>
            <a:r>
              <a:rPr lang="en-IN" sz="2000" dirty="0" err="1">
                <a:latin typeface="Times New Roman" pitchFamily="18" charset="0"/>
                <a:cs typeface="Times New Roman" pitchFamily="18" charset="0"/>
              </a:rPr>
              <a:t>thermophilic</a:t>
            </a:r>
            <a:r>
              <a:rPr lang="en-IN" sz="2000" dirty="0">
                <a:latin typeface="Times New Roman" pitchFamily="18" charset="0"/>
                <a:cs typeface="Times New Roman" pitchFamily="18" charset="0"/>
              </a:rPr>
              <a:t> (122-140°F) </a:t>
            </a:r>
            <a:r>
              <a:rPr lang="en-IN" sz="2000" dirty="0" smtClean="0">
                <a:latin typeface="Times New Roman" pitchFamily="18" charset="0"/>
                <a:cs typeface="Times New Roman" pitchFamily="18" charset="0"/>
              </a:rPr>
              <a:t>conditions.</a:t>
            </a:r>
            <a:endParaRPr lang="en-IN" sz="2000" dirty="0">
              <a:latin typeface="Times New Roman" pitchFamily="18" charset="0"/>
              <a:cs typeface="Times New Roman" pitchFamily="18" charset="0"/>
            </a:endParaRPr>
          </a:p>
          <a:p>
            <a:endParaRPr lang="en-IN" sz="2000" dirty="0" smtClean="0">
              <a:latin typeface="Times New Roman" pitchFamily="18" charset="0"/>
              <a:cs typeface="Times New Roman" pitchFamily="18" charset="0"/>
            </a:endParaRPr>
          </a:p>
          <a:p>
            <a:r>
              <a:rPr lang="en-IN" sz="2000" dirty="0" smtClean="0">
                <a:latin typeface="Times New Roman" pitchFamily="18" charset="0"/>
                <a:cs typeface="Times New Roman" pitchFamily="18" charset="0"/>
              </a:rPr>
              <a:t>The </a:t>
            </a:r>
            <a:r>
              <a:rPr lang="en-IN" sz="2000" dirty="0">
                <a:latin typeface="Times New Roman" pitchFamily="18" charset="0"/>
                <a:cs typeface="Times New Roman" pitchFamily="18" charset="0"/>
              </a:rPr>
              <a:t>microbial communities present in </a:t>
            </a:r>
            <a:r>
              <a:rPr lang="en-IN" sz="2000" dirty="0">
                <a:solidFill>
                  <a:srgbClr val="FF0000"/>
                </a:solidFill>
                <a:latin typeface="Times New Roman" pitchFamily="18" charset="0"/>
                <a:cs typeface="Times New Roman" pitchFamily="18" charset="0"/>
              </a:rPr>
              <a:t>one temperature range are not the same as the ones occurring in another temperature range, and thus decreases in biogas production </a:t>
            </a:r>
            <a:r>
              <a:rPr lang="en-IN" sz="2000" dirty="0">
                <a:latin typeface="Times New Roman" pitchFamily="18" charset="0"/>
                <a:cs typeface="Times New Roman" pitchFamily="18" charset="0"/>
              </a:rPr>
              <a:t>might occur when temperature ranges are not </a:t>
            </a:r>
            <a:r>
              <a:rPr lang="en-IN" sz="2000" dirty="0" smtClean="0">
                <a:latin typeface="Times New Roman" pitchFamily="18" charset="0"/>
                <a:cs typeface="Times New Roman" pitchFamily="18" charset="0"/>
              </a:rPr>
              <a:t>maintained. </a:t>
            </a:r>
            <a:r>
              <a:rPr lang="en-IN" sz="2000" dirty="0">
                <a:latin typeface="Times New Roman" pitchFamily="18" charset="0"/>
                <a:cs typeface="Times New Roman" pitchFamily="18" charset="0"/>
              </a:rPr>
              <a:t>In general, for optimal biogas production, the anaerobic digester should be kept at a constant </a:t>
            </a:r>
            <a:r>
              <a:rPr lang="en-IN" sz="2000" dirty="0" smtClean="0">
                <a:latin typeface="Times New Roman" pitchFamily="18" charset="0"/>
                <a:cs typeface="Times New Roman" pitchFamily="18" charset="0"/>
              </a:rPr>
              <a:t>temperature. </a:t>
            </a:r>
          </a:p>
          <a:p>
            <a:endParaRPr lang="en-IN" sz="2000" dirty="0">
              <a:solidFill>
                <a:srgbClr val="FF0000"/>
              </a:solidFill>
              <a:latin typeface="Times New Roman" pitchFamily="18" charset="0"/>
              <a:cs typeface="Times New Roman" pitchFamily="18" charset="0"/>
            </a:endParaRPr>
          </a:p>
          <a:p>
            <a:r>
              <a:rPr lang="en-IN" sz="2000" dirty="0">
                <a:latin typeface="Times New Roman" pitchFamily="18" charset="0"/>
                <a:cs typeface="Times New Roman" pitchFamily="18" charset="0"/>
              </a:rPr>
              <a:t>Alkalinity is necessary for </a:t>
            </a:r>
            <a:r>
              <a:rPr lang="en-IN" sz="2000" dirty="0">
                <a:solidFill>
                  <a:srgbClr val="FF0000"/>
                </a:solidFill>
                <a:latin typeface="Times New Roman" pitchFamily="18" charset="0"/>
                <a:cs typeface="Times New Roman" pitchFamily="18" charset="0"/>
              </a:rPr>
              <a:t>pH control and acts as a buffer </a:t>
            </a:r>
            <a:r>
              <a:rPr lang="en-IN" sz="2000" dirty="0">
                <a:latin typeface="Times New Roman" pitchFamily="18" charset="0"/>
                <a:cs typeface="Times New Roman" pitchFamily="18" charset="0"/>
              </a:rPr>
              <a:t>against acid formation during </a:t>
            </a:r>
            <a:r>
              <a:rPr lang="en-IN" sz="2000" dirty="0" err="1">
                <a:latin typeface="Times New Roman" pitchFamily="18" charset="0"/>
                <a:cs typeface="Times New Roman" pitchFamily="18" charset="0"/>
              </a:rPr>
              <a:t>acidogenesis</a:t>
            </a:r>
            <a:r>
              <a:rPr lang="en-IN" sz="2000" dirty="0">
                <a:latin typeface="Times New Roman" pitchFamily="18" charset="0"/>
                <a:cs typeface="Times New Roman" pitchFamily="18" charset="0"/>
              </a:rPr>
              <a:t>. Methane-producing bacteria (methanogens) are sensitive to pH change and operate optimally between a pH of </a:t>
            </a:r>
            <a:r>
              <a:rPr lang="en-IN" sz="2000" dirty="0">
                <a:solidFill>
                  <a:srgbClr val="FF0000"/>
                </a:solidFill>
                <a:latin typeface="Times New Roman" pitchFamily="18" charset="0"/>
                <a:cs typeface="Times New Roman" pitchFamily="18" charset="0"/>
              </a:rPr>
              <a:t>6.8 and </a:t>
            </a:r>
            <a:r>
              <a:rPr lang="en-IN" sz="2000" dirty="0" smtClean="0">
                <a:solidFill>
                  <a:srgbClr val="FF0000"/>
                </a:solidFill>
                <a:latin typeface="Times New Roman" pitchFamily="18" charset="0"/>
                <a:cs typeface="Times New Roman" pitchFamily="18" charset="0"/>
              </a:rPr>
              <a:t>7.2</a:t>
            </a:r>
            <a:r>
              <a:rPr lang="en-IN" sz="2000" dirty="0" smtClean="0">
                <a:latin typeface="Times New Roman" pitchFamily="18" charset="0"/>
                <a:cs typeface="Times New Roman" pitchFamily="18" charset="0"/>
              </a:rPr>
              <a:t>.</a:t>
            </a:r>
            <a:r>
              <a:rPr lang="en-IN" sz="2000" dirty="0"/>
              <a:t> </a:t>
            </a:r>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3142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130049" cy="4832092"/>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Biochemical conversion, Anaerobic digestion (biogas production from organic waste and wastewater). </a:t>
            </a:r>
            <a:r>
              <a:rPr lang="en-IN" sz="2400" dirty="0" smtClean="0">
                <a:solidFill>
                  <a:srgbClr val="FF0000"/>
                </a:solidFill>
                <a:latin typeface="Times New Roman" pitchFamily="18" charset="0"/>
                <a:cs typeface="Times New Roman" pitchFamily="18" charset="0"/>
              </a:rPr>
              <a:t> </a:t>
            </a:r>
          </a:p>
          <a:p>
            <a:endParaRPr lang="en-IN" sz="2000" b="1" dirty="0" smtClean="0">
              <a:latin typeface="Times New Roman" pitchFamily="18" charset="0"/>
              <a:cs typeface="Times New Roman" pitchFamily="18" charset="0"/>
            </a:endParaRPr>
          </a:p>
          <a:p>
            <a:r>
              <a:rPr lang="en-IN" sz="2000" b="1" dirty="0" smtClean="0">
                <a:latin typeface="Times New Roman" pitchFamily="18" charset="0"/>
                <a:cs typeface="Times New Roman" pitchFamily="18" charset="0"/>
              </a:rPr>
              <a:t>Digester types: </a:t>
            </a:r>
          </a:p>
          <a:p>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There are two general classifications of digesters based on the flow through the digester vessel</a:t>
            </a:r>
            <a:r>
              <a:rPr lang="en-IN" sz="2000" dirty="0" smtClean="0">
                <a:latin typeface="Times New Roman" pitchFamily="18" charset="0"/>
                <a:cs typeface="Times New Roman" pitchFamily="18" charset="0"/>
              </a:rPr>
              <a:t>.</a:t>
            </a:r>
          </a:p>
          <a:p>
            <a:endParaRPr lang="en-IN" sz="2000" dirty="0">
              <a:latin typeface="Times New Roman" pitchFamily="18" charset="0"/>
              <a:cs typeface="Times New Roman" pitchFamily="18" charset="0"/>
            </a:endParaRPr>
          </a:p>
          <a:p>
            <a:r>
              <a:rPr lang="en-IN" sz="2000" b="1" dirty="0">
                <a:latin typeface="Times New Roman" pitchFamily="18" charset="0"/>
                <a:cs typeface="Times New Roman" pitchFamily="18" charset="0"/>
              </a:rPr>
              <a:t>Plug-flow digester:</a:t>
            </a:r>
            <a:r>
              <a:rPr lang="en-IN" sz="2000" dirty="0">
                <a:latin typeface="Times New Roman" pitchFamily="18" charset="0"/>
                <a:cs typeface="Times New Roman" pitchFamily="18" charset="0"/>
              </a:rPr>
              <a:t> A plug flow digester vessel is a </a:t>
            </a:r>
            <a:r>
              <a:rPr lang="en-IN" sz="2000" dirty="0">
                <a:solidFill>
                  <a:srgbClr val="FF0000"/>
                </a:solidFill>
                <a:latin typeface="Times New Roman" pitchFamily="18" charset="0"/>
                <a:cs typeface="Times New Roman" pitchFamily="18" charset="0"/>
              </a:rPr>
              <a:t>long, narrow, insulated, and possibly heated vessel made of reinforced concrete, steel or fiberglass with a gas-tight cover to capture the biogas</a:t>
            </a:r>
            <a:r>
              <a:rPr lang="en-IN" sz="2000" dirty="0">
                <a:latin typeface="Times New Roman" pitchFamily="18" charset="0"/>
                <a:cs typeface="Times New Roman" pitchFamily="18" charset="0"/>
              </a:rPr>
              <a:t>. The plug flow digester normally functions without internal agitation. </a:t>
            </a:r>
            <a:endParaRPr lang="en-IN" sz="2000" dirty="0" smtClean="0">
              <a:latin typeface="Times New Roman" pitchFamily="18" charset="0"/>
              <a:cs typeface="Times New Roman" pitchFamily="18" charset="0"/>
            </a:endParaRPr>
          </a:p>
          <a:p>
            <a:r>
              <a:rPr lang="en-IN" sz="2000" b="1" dirty="0" smtClean="0">
                <a:latin typeface="Times New Roman" pitchFamily="18" charset="0"/>
                <a:cs typeface="Times New Roman" pitchFamily="18" charset="0"/>
              </a:rPr>
              <a:t>Complete-mix </a:t>
            </a:r>
            <a:r>
              <a:rPr lang="en-IN" sz="2000" b="1" dirty="0">
                <a:latin typeface="Times New Roman" pitchFamily="18" charset="0"/>
                <a:cs typeface="Times New Roman" pitchFamily="18" charset="0"/>
              </a:rPr>
              <a:t>digester: </a:t>
            </a:r>
            <a:r>
              <a:rPr lang="en-IN" sz="2000" dirty="0">
                <a:latin typeface="Times New Roman" pitchFamily="18" charset="0"/>
                <a:cs typeface="Times New Roman" pitchFamily="18" charset="0"/>
              </a:rPr>
              <a:t>A complete-mix digesters is typically an </a:t>
            </a:r>
            <a:r>
              <a:rPr lang="en-IN" sz="2000" dirty="0">
                <a:solidFill>
                  <a:srgbClr val="FF0000"/>
                </a:solidFill>
                <a:latin typeface="Times New Roman" pitchFamily="18" charset="0"/>
                <a:cs typeface="Times New Roman" pitchFamily="18" charset="0"/>
              </a:rPr>
              <a:t>above- or below-ground tank that is part of a manure management system to handle manure containing 2 to 10 </a:t>
            </a:r>
            <a:r>
              <a:rPr lang="en-IN" sz="2000" dirty="0" err="1">
                <a:solidFill>
                  <a:srgbClr val="FF0000"/>
                </a:solidFill>
                <a:latin typeface="Times New Roman" pitchFamily="18" charset="0"/>
                <a:cs typeface="Times New Roman" pitchFamily="18" charset="0"/>
              </a:rPr>
              <a:t>percent</a:t>
            </a:r>
            <a:r>
              <a:rPr lang="en-IN" sz="2000" dirty="0">
                <a:solidFill>
                  <a:srgbClr val="FF0000"/>
                </a:solidFill>
                <a:latin typeface="Times New Roman" pitchFamily="18" charset="0"/>
                <a:cs typeface="Times New Roman" pitchFamily="18" charset="0"/>
              </a:rPr>
              <a:t> solids. </a:t>
            </a:r>
          </a:p>
        </p:txBody>
      </p:sp>
    </p:spTree>
    <p:extLst>
      <p:ext uri="{BB962C8B-B14F-4D97-AF65-F5344CB8AC3E}">
        <p14:creationId xmlns:p14="http://schemas.microsoft.com/office/powerpoint/2010/main" val="10637751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130049" cy="3908762"/>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Biochemical conversion, Anaerobic digestion (biogas production from organic waste and wastewater). </a:t>
            </a:r>
            <a:r>
              <a:rPr lang="en-IN" sz="2400" dirty="0" smtClean="0">
                <a:solidFill>
                  <a:srgbClr val="FF0000"/>
                </a:solidFill>
                <a:latin typeface="Times New Roman" pitchFamily="18" charset="0"/>
                <a:cs typeface="Times New Roman" pitchFamily="18" charset="0"/>
              </a:rPr>
              <a:t> </a:t>
            </a:r>
          </a:p>
          <a:p>
            <a:endParaRPr lang="en-IN" sz="2000" b="1" dirty="0" smtClean="0"/>
          </a:p>
          <a:p>
            <a:r>
              <a:rPr lang="en-IN" sz="2000" b="1" dirty="0" smtClean="0">
                <a:latin typeface="Times New Roman" pitchFamily="18" charset="0"/>
                <a:cs typeface="Times New Roman" pitchFamily="18" charset="0"/>
              </a:rPr>
              <a:t>Products </a:t>
            </a:r>
            <a:r>
              <a:rPr lang="en-IN" sz="2000" b="1" dirty="0">
                <a:latin typeface="Times New Roman" pitchFamily="18" charset="0"/>
                <a:cs typeface="Times New Roman" pitchFamily="18" charset="0"/>
              </a:rPr>
              <a:t>of Anaerobic </a:t>
            </a:r>
            <a:r>
              <a:rPr lang="en-IN" sz="2000" b="1" dirty="0" smtClean="0">
                <a:latin typeface="Times New Roman" pitchFamily="18" charset="0"/>
                <a:cs typeface="Times New Roman" pitchFamily="18" charset="0"/>
              </a:rPr>
              <a:t>Digestion</a:t>
            </a:r>
          </a:p>
          <a:p>
            <a:endParaRPr lang="en-IN" sz="2000" b="1" dirty="0">
              <a:latin typeface="Times New Roman" pitchFamily="18" charset="0"/>
              <a:cs typeface="Times New Roman" pitchFamily="18" charset="0"/>
            </a:endParaRPr>
          </a:p>
          <a:p>
            <a:r>
              <a:rPr lang="en-IN" sz="2000" b="1" dirty="0">
                <a:solidFill>
                  <a:srgbClr val="FF0000"/>
                </a:solidFill>
                <a:latin typeface="Times New Roman" pitchFamily="18" charset="0"/>
                <a:cs typeface="Times New Roman" pitchFamily="18" charset="0"/>
              </a:rPr>
              <a:t>Biogas</a:t>
            </a:r>
            <a:r>
              <a:rPr lang="en-IN" sz="2000" dirty="0">
                <a:solidFill>
                  <a:srgbClr val="FF0000"/>
                </a:solidFill>
                <a:latin typeface="Times New Roman" pitchFamily="18" charset="0"/>
                <a:cs typeface="Times New Roman" pitchFamily="18" charset="0"/>
              </a:rPr>
              <a:t>: </a:t>
            </a:r>
            <a:r>
              <a:rPr lang="en-IN" sz="2000" dirty="0">
                <a:latin typeface="Times New Roman" pitchFamily="18" charset="0"/>
                <a:cs typeface="Times New Roman" pitchFamily="18" charset="0"/>
              </a:rPr>
              <a:t>Composed primarily of methane and carbon dioxide, biogas can be used to generate heat and electricity, or upgraded to </a:t>
            </a:r>
            <a:r>
              <a:rPr lang="en-IN" sz="2000" dirty="0" err="1">
                <a:latin typeface="Times New Roman" pitchFamily="18" charset="0"/>
                <a:cs typeface="Times New Roman" pitchFamily="18" charset="0"/>
              </a:rPr>
              <a:t>biomethane</a:t>
            </a:r>
            <a:r>
              <a:rPr lang="en-IN" sz="2000" dirty="0">
                <a:latin typeface="Times New Roman" pitchFamily="18" charset="0"/>
                <a:cs typeface="Times New Roman" pitchFamily="18" charset="0"/>
              </a:rPr>
              <a:t> (a purified form of biogas) suitable for natural gas grids and vehicle fuel</a:t>
            </a:r>
            <a:r>
              <a:rPr lang="en-IN" sz="2000" dirty="0" smtClean="0">
                <a:latin typeface="Times New Roman" pitchFamily="18" charset="0"/>
                <a:cs typeface="Times New Roman" pitchFamily="18" charset="0"/>
              </a:rPr>
              <a:t>.</a:t>
            </a:r>
          </a:p>
          <a:p>
            <a:endParaRPr lang="en-IN" sz="2000" dirty="0">
              <a:latin typeface="Times New Roman" pitchFamily="18" charset="0"/>
              <a:cs typeface="Times New Roman" pitchFamily="18" charset="0"/>
            </a:endParaRPr>
          </a:p>
          <a:p>
            <a:r>
              <a:rPr lang="en-IN" sz="2000" b="1" dirty="0" err="1">
                <a:solidFill>
                  <a:srgbClr val="FF0000"/>
                </a:solidFill>
                <a:latin typeface="Times New Roman" pitchFamily="18" charset="0"/>
                <a:cs typeface="Times New Roman" pitchFamily="18" charset="0"/>
              </a:rPr>
              <a:t>Digestate</a:t>
            </a:r>
            <a:r>
              <a:rPr lang="en-IN" sz="2000" dirty="0">
                <a:solidFill>
                  <a:srgbClr val="FF0000"/>
                </a:solidFill>
                <a:latin typeface="Times New Roman" pitchFamily="18" charset="0"/>
                <a:cs typeface="Times New Roman" pitchFamily="18" charset="0"/>
              </a:rPr>
              <a:t>:</a:t>
            </a:r>
            <a:r>
              <a:rPr lang="en-IN" sz="2000" dirty="0">
                <a:latin typeface="Times New Roman" pitchFamily="18" charset="0"/>
                <a:cs typeface="Times New Roman" pitchFamily="18" charset="0"/>
              </a:rPr>
              <a:t> The remaining nutrient-rich material is called </a:t>
            </a:r>
            <a:r>
              <a:rPr lang="en-IN" sz="2000" dirty="0" err="1">
                <a:latin typeface="Times New Roman" pitchFamily="18" charset="0"/>
                <a:cs typeface="Times New Roman" pitchFamily="18" charset="0"/>
              </a:rPr>
              <a:t>digestate</a:t>
            </a:r>
            <a:r>
              <a:rPr lang="en-IN" sz="2000" dirty="0">
                <a:latin typeface="Times New Roman" pitchFamily="18" charset="0"/>
                <a:cs typeface="Times New Roman" pitchFamily="18" charset="0"/>
              </a:rPr>
              <a:t>. It can be used as a </a:t>
            </a:r>
            <a:r>
              <a:rPr lang="en-IN" sz="2000" dirty="0" err="1">
                <a:latin typeface="Times New Roman" pitchFamily="18" charset="0"/>
                <a:cs typeface="Times New Roman" pitchFamily="18" charset="0"/>
              </a:rPr>
              <a:t>biofertilizer</a:t>
            </a:r>
            <a:r>
              <a:rPr lang="en-IN" sz="2000" dirty="0">
                <a:latin typeface="Times New Roman" pitchFamily="18" charset="0"/>
                <a:cs typeface="Times New Roman" pitchFamily="18" charset="0"/>
              </a:rPr>
              <a:t>, providing valuable nutrients like nitrogen, phosphorus, and potassium for crops</a:t>
            </a:r>
            <a:r>
              <a:rPr lang="en-IN" sz="2000" dirty="0" smtClean="0">
                <a:latin typeface="Times New Roman" pitchFamily="18" charset="0"/>
                <a:cs typeface="Times New Roman" pitchFamily="18" charset="0"/>
              </a:rPr>
              <a:t>.</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7884008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130049" cy="6063198"/>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Biochemical conversion, Anaerobic digestion (biogas production from organic waste and wastewater). </a:t>
            </a:r>
            <a:r>
              <a:rPr lang="en-IN" sz="2400" dirty="0" smtClean="0">
                <a:solidFill>
                  <a:srgbClr val="FF0000"/>
                </a:solidFill>
                <a:latin typeface="Times New Roman" pitchFamily="18" charset="0"/>
                <a:cs typeface="Times New Roman" pitchFamily="18" charset="0"/>
              </a:rPr>
              <a:t> </a:t>
            </a:r>
          </a:p>
          <a:p>
            <a:endParaRPr lang="en-IN" sz="2000" b="1" dirty="0" smtClean="0">
              <a:solidFill>
                <a:srgbClr val="FF0000"/>
              </a:solidFill>
              <a:latin typeface="Times New Roman" pitchFamily="18" charset="0"/>
              <a:cs typeface="Times New Roman" pitchFamily="18" charset="0"/>
            </a:endParaRPr>
          </a:p>
          <a:p>
            <a:r>
              <a:rPr lang="en-IN" sz="2000" b="1" dirty="0" smtClean="0">
                <a:solidFill>
                  <a:srgbClr val="FF0000"/>
                </a:solidFill>
                <a:latin typeface="Times New Roman" pitchFamily="18" charset="0"/>
                <a:cs typeface="Times New Roman" pitchFamily="18" charset="0"/>
              </a:rPr>
              <a:t>Applications </a:t>
            </a:r>
            <a:r>
              <a:rPr lang="en-IN" sz="2000" b="1" dirty="0">
                <a:solidFill>
                  <a:srgbClr val="FF0000"/>
                </a:solidFill>
                <a:latin typeface="Times New Roman" pitchFamily="18" charset="0"/>
                <a:cs typeface="Times New Roman" pitchFamily="18" charset="0"/>
              </a:rPr>
              <a:t>and Benefits of Anaerobic </a:t>
            </a:r>
            <a:r>
              <a:rPr lang="en-IN" sz="2000" b="1" dirty="0" smtClean="0">
                <a:solidFill>
                  <a:srgbClr val="FF0000"/>
                </a:solidFill>
                <a:latin typeface="Times New Roman" pitchFamily="18" charset="0"/>
                <a:cs typeface="Times New Roman" pitchFamily="18" charset="0"/>
              </a:rPr>
              <a:t>Digestion</a:t>
            </a:r>
          </a:p>
          <a:p>
            <a:endParaRPr lang="en-IN" sz="2000" b="1" dirty="0">
              <a:latin typeface="Times New Roman" pitchFamily="18" charset="0"/>
              <a:cs typeface="Times New Roman" pitchFamily="18" charset="0"/>
            </a:endParaRPr>
          </a:p>
          <a:p>
            <a:r>
              <a:rPr lang="en-IN" sz="2000" b="1" dirty="0">
                <a:latin typeface="Times New Roman" pitchFamily="18" charset="0"/>
                <a:cs typeface="Times New Roman" pitchFamily="18" charset="0"/>
              </a:rPr>
              <a:t>Renewable Energy Production</a:t>
            </a:r>
            <a:r>
              <a:rPr lang="en-IN" sz="2000" dirty="0">
                <a:latin typeface="Times New Roman" pitchFamily="18" charset="0"/>
                <a:cs typeface="Times New Roman" pitchFamily="18" charset="0"/>
              </a:rPr>
              <a:t>: Biogas serves as a renewable energy source, reducing dependence on fossil fuels and promoting sustainable energy practices.</a:t>
            </a:r>
          </a:p>
          <a:p>
            <a:r>
              <a:rPr lang="en-IN" sz="2000" b="1" dirty="0">
                <a:latin typeface="Times New Roman" pitchFamily="18" charset="0"/>
                <a:cs typeface="Times New Roman" pitchFamily="18" charset="0"/>
              </a:rPr>
              <a:t>Waste Reduction</a:t>
            </a:r>
            <a:r>
              <a:rPr lang="en-IN" sz="2000" dirty="0">
                <a:latin typeface="Times New Roman" pitchFamily="18" charset="0"/>
                <a:cs typeface="Times New Roman" pitchFamily="18" charset="0"/>
              </a:rPr>
              <a:t>: By converting organic waste into biogas, anaerobic digestion minimizes the amount of waste sent to landfills, reducing methane emissions and associated environmental impact.</a:t>
            </a:r>
          </a:p>
          <a:p>
            <a:r>
              <a:rPr lang="en-IN" sz="2000" b="1" dirty="0">
                <a:latin typeface="Times New Roman" pitchFamily="18" charset="0"/>
                <a:cs typeface="Times New Roman" pitchFamily="18" charset="0"/>
              </a:rPr>
              <a:t>Nutrient Recycling</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Digestate</a:t>
            </a:r>
            <a:r>
              <a:rPr lang="en-IN" sz="2000" dirty="0">
                <a:latin typeface="Times New Roman" pitchFamily="18" charset="0"/>
                <a:cs typeface="Times New Roman" pitchFamily="18" charset="0"/>
              </a:rPr>
              <a:t> offers an environmentally friendly alternative to synthetic fertilizers, providing essential nutrients that enhance soil health and fertility.</a:t>
            </a:r>
          </a:p>
          <a:p>
            <a:r>
              <a:rPr lang="en-IN" sz="2000" b="1" dirty="0">
                <a:latin typeface="Times New Roman" pitchFamily="18" charset="0"/>
                <a:cs typeface="Times New Roman" pitchFamily="18" charset="0"/>
              </a:rPr>
              <a:t>Greenhouse Gas Mitigation</a:t>
            </a:r>
            <a:r>
              <a:rPr lang="en-IN" sz="2000" dirty="0">
                <a:latin typeface="Times New Roman" pitchFamily="18" charset="0"/>
                <a:cs typeface="Times New Roman" pitchFamily="18" charset="0"/>
              </a:rPr>
              <a:t>: Anaerobic digestion helps reduce greenhouse gas emissions by capturing methane, which would otherwise escape into the atmosphere if waste was left to decompose in a landfill.</a:t>
            </a:r>
          </a:p>
          <a:p>
            <a:r>
              <a:rPr lang="en-IN" sz="2000" b="1" dirty="0">
                <a:latin typeface="Times New Roman" pitchFamily="18" charset="0"/>
                <a:cs typeface="Times New Roman" pitchFamily="18" charset="0"/>
              </a:rPr>
              <a:t>Versatile Applications</a:t>
            </a:r>
            <a:r>
              <a:rPr lang="en-IN" sz="2000" dirty="0">
                <a:latin typeface="Times New Roman" pitchFamily="18" charset="0"/>
                <a:cs typeface="Times New Roman" pitchFamily="18" charset="0"/>
              </a:rPr>
              <a:t>: Anaerobic digestion is widely used in various sectors, including wastewater treatment facilities, farms, and food processing industries, where it provides an effective way to manage organic waste and generate renewable energy.</a:t>
            </a:r>
          </a:p>
          <a:p>
            <a:endParaRPr lang="en-IN" sz="20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5082099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130049" cy="1754326"/>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Biochemical conversion, Anaerobic digestion (biogas production from organic waste and wastewater). </a:t>
            </a:r>
            <a:r>
              <a:rPr lang="en-IN" sz="2400" dirty="0" smtClean="0">
                <a:solidFill>
                  <a:srgbClr val="FF0000"/>
                </a:solidFill>
                <a:latin typeface="Times New Roman" pitchFamily="18" charset="0"/>
                <a:cs typeface="Times New Roman" pitchFamily="18" charset="0"/>
              </a:rPr>
              <a:t> </a:t>
            </a:r>
          </a:p>
          <a:p>
            <a:endParaRPr lang="en-IN" sz="2000" b="1" dirty="0" smtClean="0">
              <a:solidFill>
                <a:srgbClr val="FF0000"/>
              </a:solidFill>
              <a:latin typeface="Times New Roman" pitchFamily="18" charset="0"/>
              <a:cs typeface="Times New Roman" pitchFamily="18" charset="0"/>
            </a:endParaRPr>
          </a:p>
          <a:p>
            <a:r>
              <a:rPr lang="en-IN" sz="2000" b="1" dirty="0" smtClean="0">
                <a:solidFill>
                  <a:srgbClr val="FF0000"/>
                </a:solidFill>
                <a:latin typeface="Times New Roman" pitchFamily="18" charset="0"/>
                <a:cs typeface="Times New Roman" pitchFamily="18" charset="0"/>
              </a:rPr>
              <a:t>Applications </a:t>
            </a:r>
            <a:r>
              <a:rPr lang="en-IN" sz="2000" b="1" dirty="0">
                <a:solidFill>
                  <a:srgbClr val="FF0000"/>
                </a:solidFill>
                <a:latin typeface="Times New Roman" pitchFamily="18" charset="0"/>
                <a:cs typeface="Times New Roman" pitchFamily="18" charset="0"/>
              </a:rPr>
              <a:t>and Benefits of Anaerobic </a:t>
            </a:r>
            <a:r>
              <a:rPr lang="en-IN" sz="2000" b="1" dirty="0" smtClean="0">
                <a:solidFill>
                  <a:srgbClr val="FF0000"/>
                </a:solidFill>
                <a:latin typeface="Times New Roman" pitchFamily="18" charset="0"/>
                <a:cs typeface="Times New Roman" pitchFamily="18" charset="0"/>
              </a:rPr>
              <a:t>Digestion</a:t>
            </a:r>
          </a:p>
          <a:p>
            <a:endParaRPr lang="en-IN" sz="2000" b="1" dirty="0">
              <a:latin typeface="Times New Roman" pitchFamily="18" charset="0"/>
              <a:cs typeface="Times New Roman" pitchFamily="18"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000" y="1584397"/>
            <a:ext cx="7200000" cy="4942628"/>
          </a:xfrm>
          <a:prstGeom prst="rect">
            <a:avLst/>
          </a:prstGeom>
        </p:spPr>
      </p:pic>
    </p:spTree>
    <p:extLst>
      <p:ext uri="{BB962C8B-B14F-4D97-AF65-F5344CB8AC3E}">
        <p14:creationId xmlns:p14="http://schemas.microsoft.com/office/powerpoint/2010/main" val="2275795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94904" y="10452"/>
            <a:ext cx="9130049" cy="4524315"/>
          </a:xfrm>
          <a:prstGeom prst="rect">
            <a:avLst/>
          </a:prstGeom>
        </p:spPr>
        <p:txBody>
          <a:bodyPr wrap="square">
            <a:spAutoFit/>
          </a:bodyPr>
          <a:lstStyle/>
          <a:p>
            <a:r>
              <a:rPr lang="en-IN" sz="2400" dirty="0" smtClean="0">
                <a:solidFill>
                  <a:srgbClr val="FF0000"/>
                </a:solidFill>
                <a:latin typeface="Times New Roman" pitchFamily="18" charset="0"/>
                <a:cs typeface="Times New Roman" pitchFamily="18" charset="0"/>
              </a:rPr>
              <a:t>Biomass </a:t>
            </a:r>
            <a:r>
              <a:rPr lang="en-IN" sz="2400" dirty="0">
                <a:solidFill>
                  <a:srgbClr val="FF0000"/>
                </a:solidFill>
                <a:latin typeface="Times New Roman" pitchFamily="18" charset="0"/>
                <a:cs typeface="Times New Roman" pitchFamily="18" charset="0"/>
              </a:rPr>
              <a:t>conversion: Biochemical conversion, Anaerobic digestion (biogas production from organic waste and wastewater). </a:t>
            </a:r>
            <a:r>
              <a:rPr lang="en-IN" sz="2400" dirty="0" smtClean="0">
                <a:solidFill>
                  <a:srgbClr val="FF0000"/>
                </a:solidFill>
                <a:latin typeface="Times New Roman" pitchFamily="18" charset="0"/>
                <a:cs typeface="Times New Roman" pitchFamily="18" charset="0"/>
              </a:rPr>
              <a:t> </a:t>
            </a:r>
          </a:p>
          <a:p>
            <a:endParaRPr lang="en-IN" sz="2000" b="1" dirty="0" smtClean="0"/>
          </a:p>
          <a:p>
            <a:r>
              <a:rPr lang="en-IN" sz="2000" b="1" dirty="0" smtClean="0">
                <a:solidFill>
                  <a:schemeClr val="tx2">
                    <a:lumMod val="50000"/>
                  </a:schemeClr>
                </a:solidFill>
                <a:latin typeface="Times New Roman" pitchFamily="18" charset="0"/>
                <a:cs typeface="Times New Roman" pitchFamily="18" charset="0"/>
              </a:rPr>
              <a:t>Example </a:t>
            </a:r>
            <a:r>
              <a:rPr lang="en-IN" sz="2000" b="1" dirty="0">
                <a:solidFill>
                  <a:schemeClr val="tx2">
                    <a:lumMod val="50000"/>
                  </a:schemeClr>
                </a:solidFill>
                <a:latin typeface="Times New Roman" pitchFamily="18" charset="0"/>
                <a:cs typeface="Times New Roman" pitchFamily="18" charset="0"/>
              </a:rPr>
              <a:t>of Biogas </a:t>
            </a:r>
            <a:r>
              <a:rPr lang="en-IN" sz="2000" b="1" dirty="0" smtClean="0">
                <a:solidFill>
                  <a:schemeClr val="tx2">
                    <a:lumMod val="50000"/>
                  </a:schemeClr>
                </a:solidFill>
                <a:latin typeface="Times New Roman" pitchFamily="18" charset="0"/>
                <a:cs typeface="Times New Roman" pitchFamily="18" charset="0"/>
              </a:rPr>
              <a:t>Utilization</a:t>
            </a:r>
          </a:p>
          <a:p>
            <a:endParaRPr lang="en-IN" sz="2000" b="1" dirty="0">
              <a:latin typeface="Times New Roman" pitchFamily="18" charset="0"/>
              <a:cs typeface="Times New Roman" pitchFamily="18" charset="0"/>
            </a:endParaRPr>
          </a:p>
          <a:p>
            <a:r>
              <a:rPr lang="en-IN" sz="2000" b="1" dirty="0">
                <a:solidFill>
                  <a:schemeClr val="tx2">
                    <a:lumMod val="50000"/>
                  </a:schemeClr>
                </a:solidFill>
                <a:latin typeface="Times New Roman" pitchFamily="18" charset="0"/>
                <a:cs typeface="Times New Roman" pitchFamily="18" charset="0"/>
              </a:rPr>
              <a:t>Biogas for Electricity and Heat</a:t>
            </a:r>
            <a:r>
              <a:rPr lang="en-IN" sz="2000" dirty="0">
                <a:solidFill>
                  <a:schemeClr val="tx2">
                    <a:lumMod val="50000"/>
                  </a:schemeClr>
                </a:solidFill>
                <a:latin typeface="Times New Roman" pitchFamily="18" charset="0"/>
                <a:cs typeface="Times New Roman" pitchFamily="18" charset="0"/>
              </a:rPr>
              <a:t>: </a:t>
            </a:r>
            <a:r>
              <a:rPr lang="en-IN" sz="2000" dirty="0">
                <a:latin typeface="Times New Roman" pitchFamily="18" charset="0"/>
                <a:cs typeface="Times New Roman" pitchFamily="18" charset="0"/>
              </a:rPr>
              <a:t>Many biogas plants use biogas to generate electricity and heat through combined heat and power (CHP) units. This approach is common in wastewater treatment facilities, which can then use the heat for plant operations and the electricity to offset energy costs</a:t>
            </a:r>
            <a:r>
              <a:rPr lang="en-IN" sz="2000" dirty="0" smtClean="0">
                <a:latin typeface="Times New Roman" pitchFamily="18" charset="0"/>
                <a:cs typeface="Times New Roman" pitchFamily="18" charset="0"/>
              </a:rPr>
              <a:t>.</a:t>
            </a:r>
          </a:p>
          <a:p>
            <a:endParaRPr lang="en-IN" sz="2000" dirty="0">
              <a:latin typeface="Times New Roman" pitchFamily="18" charset="0"/>
              <a:cs typeface="Times New Roman" pitchFamily="18" charset="0"/>
            </a:endParaRPr>
          </a:p>
          <a:p>
            <a:r>
              <a:rPr lang="en-IN" sz="2000" b="1" dirty="0" err="1">
                <a:solidFill>
                  <a:schemeClr val="tx2">
                    <a:lumMod val="50000"/>
                  </a:schemeClr>
                </a:solidFill>
                <a:latin typeface="Times New Roman" pitchFamily="18" charset="0"/>
                <a:cs typeface="Times New Roman" pitchFamily="18" charset="0"/>
              </a:rPr>
              <a:t>Biomethane</a:t>
            </a:r>
            <a:r>
              <a:rPr lang="en-IN" sz="2000" b="1" dirty="0">
                <a:solidFill>
                  <a:schemeClr val="tx2">
                    <a:lumMod val="50000"/>
                  </a:schemeClr>
                </a:solidFill>
                <a:latin typeface="Times New Roman" pitchFamily="18" charset="0"/>
                <a:cs typeface="Times New Roman" pitchFamily="18" charset="0"/>
              </a:rPr>
              <a:t> for Vehicles</a:t>
            </a:r>
            <a:r>
              <a:rPr lang="en-IN" sz="2000" dirty="0">
                <a:solidFill>
                  <a:schemeClr val="tx2">
                    <a:lumMod val="50000"/>
                  </a:schemeClr>
                </a:solidFill>
                <a:latin typeface="Times New Roman" pitchFamily="18" charset="0"/>
                <a:cs typeface="Times New Roman" pitchFamily="18" charset="0"/>
              </a:rPr>
              <a:t>: </a:t>
            </a:r>
            <a:r>
              <a:rPr lang="en-IN" sz="2000" dirty="0">
                <a:latin typeface="Times New Roman" pitchFamily="18" charset="0"/>
                <a:cs typeface="Times New Roman" pitchFamily="18" charset="0"/>
              </a:rPr>
              <a:t>Biogas can be refined to </a:t>
            </a:r>
            <a:r>
              <a:rPr lang="en-IN" sz="2000" dirty="0" err="1">
                <a:latin typeface="Times New Roman" pitchFamily="18" charset="0"/>
                <a:cs typeface="Times New Roman" pitchFamily="18" charset="0"/>
              </a:rPr>
              <a:t>biomethane</a:t>
            </a:r>
            <a:r>
              <a:rPr lang="en-IN" sz="2000" dirty="0">
                <a:latin typeface="Times New Roman" pitchFamily="18" charset="0"/>
                <a:cs typeface="Times New Roman" pitchFamily="18" charset="0"/>
              </a:rPr>
              <a:t>, which is compatible with natural gas pipelines or can be compressed and used as a vehicle fuel, offering an alternative to gasoline or diesel.</a:t>
            </a:r>
          </a:p>
          <a:p>
            <a:endParaRPr lang="en-IN" sz="2000" b="1" dirty="0" smtClean="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535171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45462" y="10452"/>
            <a:ext cx="7739938" cy="461665"/>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Basic </a:t>
            </a:r>
            <a:r>
              <a:rPr lang="en-US" sz="2400" dirty="0">
                <a:solidFill>
                  <a:srgbClr val="FF0000"/>
                </a:solidFill>
                <a:latin typeface="Times New Roman" panose="02020603050405020304" pitchFamily="18" charset="0"/>
                <a:cs typeface="Times New Roman" panose="02020603050405020304" pitchFamily="18" charset="0"/>
              </a:rPr>
              <a:t>concepts of circular economy based on organics</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504407" y="580542"/>
            <a:ext cx="8769449" cy="6001643"/>
          </a:xfrm>
          <a:prstGeom prst="rect">
            <a:avLst/>
          </a:prstGeom>
        </p:spPr>
        <p:txBody>
          <a:bodyPr wrap="square">
            <a:spAutoFit/>
          </a:bodyPr>
          <a:lstStyle/>
          <a:p>
            <a:r>
              <a:rPr lang="en-US" sz="2400" dirty="0">
                <a:solidFill>
                  <a:prstClr val="black"/>
                </a:solidFill>
              </a:rPr>
              <a:t>The circular economy is a model aimed </a:t>
            </a:r>
            <a:r>
              <a:rPr lang="en-US" sz="2400" dirty="0">
                <a:solidFill>
                  <a:srgbClr val="7030A0"/>
                </a:solidFill>
              </a:rPr>
              <a:t>at minimizing waste and making the most of resources. </a:t>
            </a:r>
            <a:r>
              <a:rPr lang="en-US" sz="2400" dirty="0">
                <a:solidFill>
                  <a:prstClr val="black"/>
                </a:solidFill>
              </a:rPr>
              <a:t>When it comes to organics, this approach focuses on sustainable practices that enhance the lifecycle of organic materials. Here are some key concepts</a:t>
            </a:r>
            <a:r>
              <a:rPr lang="en-US" sz="2400" dirty="0" smtClean="0">
                <a:solidFill>
                  <a:prstClr val="black"/>
                </a:solidFill>
              </a:rPr>
              <a:t>:</a:t>
            </a:r>
          </a:p>
          <a:p>
            <a:endParaRPr lang="en-US" sz="2400" dirty="0">
              <a:solidFill>
                <a:prstClr val="black"/>
              </a:solidFill>
            </a:endParaRPr>
          </a:p>
          <a:p>
            <a:r>
              <a:rPr lang="en-US" sz="2400" b="1" dirty="0">
                <a:solidFill>
                  <a:prstClr val="black"/>
                </a:solidFill>
              </a:rPr>
              <a:t>Waste Reduction</a:t>
            </a:r>
            <a:r>
              <a:rPr lang="en-US" sz="2400" dirty="0">
                <a:solidFill>
                  <a:prstClr val="black"/>
                </a:solidFill>
              </a:rPr>
              <a:t>: Emphasizing the importance of reducing organic waste through better resource management and consumption patterns.</a:t>
            </a:r>
          </a:p>
          <a:p>
            <a:r>
              <a:rPr lang="en-US" sz="2400" b="1" dirty="0">
                <a:solidFill>
                  <a:prstClr val="black"/>
                </a:solidFill>
              </a:rPr>
              <a:t>Composting</a:t>
            </a:r>
            <a:r>
              <a:rPr lang="en-US" sz="2400" dirty="0">
                <a:solidFill>
                  <a:prstClr val="black"/>
                </a:solidFill>
              </a:rPr>
              <a:t>: Transforming organic waste into compost enriches soil, promotes biodiversity, and reduces the need for chemical fertilizers.</a:t>
            </a:r>
          </a:p>
          <a:p>
            <a:r>
              <a:rPr lang="en-US" sz="2400" b="1" dirty="0">
                <a:solidFill>
                  <a:prstClr val="black"/>
                </a:solidFill>
              </a:rPr>
              <a:t>Biogas Production</a:t>
            </a:r>
            <a:r>
              <a:rPr lang="en-US" sz="2400" dirty="0">
                <a:solidFill>
                  <a:prstClr val="black"/>
                </a:solidFill>
              </a:rPr>
              <a:t>: Using anaerobic digestion to convert organic waste into biogas, which can be used for energy, thereby reducing reliance on fossil fuels.</a:t>
            </a:r>
          </a:p>
          <a:p>
            <a:r>
              <a:rPr lang="en-US" sz="2400" b="1" dirty="0">
                <a:solidFill>
                  <a:prstClr val="black"/>
                </a:solidFill>
              </a:rPr>
              <a:t>Regenerative Agriculture</a:t>
            </a:r>
            <a:r>
              <a:rPr lang="en-US" sz="2400" dirty="0">
                <a:solidFill>
                  <a:prstClr val="black"/>
                </a:solidFill>
              </a:rPr>
              <a:t>: Practices that restore and maintain healthy soil ecosystems, enhance biodiversity, and improve carbon sequestration</a:t>
            </a:r>
            <a:r>
              <a:rPr lang="en-US" sz="2400" dirty="0" smtClean="0">
                <a:solidFill>
                  <a:prstClr val="black"/>
                </a:solidFill>
              </a:rPr>
              <a:t>.</a:t>
            </a:r>
            <a:endParaRPr lang="en-US" sz="2400" dirty="0">
              <a:solidFill>
                <a:prstClr val="black"/>
              </a:solidFill>
            </a:endParaRPr>
          </a:p>
        </p:txBody>
      </p:sp>
    </p:spTree>
    <p:extLst>
      <p:ext uri="{BB962C8B-B14F-4D97-AF65-F5344CB8AC3E}">
        <p14:creationId xmlns:p14="http://schemas.microsoft.com/office/powerpoint/2010/main" val="3556576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45462" y="10452"/>
            <a:ext cx="7739938" cy="461665"/>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Basic </a:t>
            </a:r>
            <a:r>
              <a:rPr lang="en-US" sz="2400" dirty="0">
                <a:solidFill>
                  <a:srgbClr val="FF0000"/>
                </a:solidFill>
                <a:latin typeface="Times New Roman" panose="02020603050405020304" pitchFamily="18" charset="0"/>
                <a:cs typeface="Times New Roman" panose="02020603050405020304" pitchFamily="18" charset="0"/>
              </a:rPr>
              <a:t>concepts of circular economy based on organics</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504407" y="580542"/>
            <a:ext cx="8769449" cy="5632311"/>
          </a:xfrm>
          <a:prstGeom prst="rect">
            <a:avLst/>
          </a:prstGeom>
        </p:spPr>
        <p:txBody>
          <a:bodyPr wrap="square">
            <a:spAutoFit/>
          </a:bodyPr>
          <a:lstStyle/>
          <a:p>
            <a:r>
              <a:rPr lang="en-US" sz="2400" b="1" dirty="0" smtClean="0">
                <a:solidFill>
                  <a:prstClr val="black"/>
                </a:solidFill>
              </a:rPr>
              <a:t>Food </a:t>
            </a:r>
            <a:r>
              <a:rPr lang="en-US" sz="2400" b="1" dirty="0">
                <a:solidFill>
                  <a:prstClr val="black"/>
                </a:solidFill>
              </a:rPr>
              <a:t>Recovery</a:t>
            </a:r>
            <a:r>
              <a:rPr lang="en-US" sz="2400" dirty="0">
                <a:solidFill>
                  <a:prstClr val="black"/>
                </a:solidFill>
              </a:rPr>
              <a:t>: Implementing systems to redirect surplus food from landfills to food banks or other charities, reducing food waste and supporting communities.</a:t>
            </a:r>
          </a:p>
          <a:p>
            <a:r>
              <a:rPr lang="en-US" sz="2400" b="1" dirty="0">
                <a:solidFill>
                  <a:prstClr val="black"/>
                </a:solidFill>
              </a:rPr>
              <a:t>Design for Longevity</a:t>
            </a:r>
            <a:r>
              <a:rPr lang="en-US" sz="2400" dirty="0">
                <a:solidFill>
                  <a:prstClr val="black"/>
                </a:solidFill>
              </a:rPr>
              <a:t>: Creating products and systems that are durable, repairable, and recyclable, minimizing the need for new organic resources.</a:t>
            </a:r>
          </a:p>
          <a:p>
            <a:r>
              <a:rPr lang="en-US" sz="2400" b="1" dirty="0">
                <a:solidFill>
                  <a:prstClr val="black"/>
                </a:solidFill>
              </a:rPr>
              <a:t>Local Supply Chains</a:t>
            </a:r>
            <a:r>
              <a:rPr lang="en-US" sz="2400" dirty="0">
                <a:solidFill>
                  <a:prstClr val="black"/>
                </a:solidFill>
              </a:rPr>
              <a:t>: Encouraging local sourcing of organic materials to reduce transportation emissions and support local economies.</a:t>
            </a:r>
          </a:p>
          <a:p>
            <a:r>
              <a:rPr lang="en-US" sz="2400" b="1" dirty="0">
                <a:solidFill>
                  <a:prstClr val="black"/>
                </a:solidFill>
              </a:rPr>
              <a:t>Consumer Awareness</a:t>
            </a:r>
            <a:r>
              <a:rPr lang="en-US" sz="2400" dirty="0">
                <a:solidFill>
                  <a:prstClr val="black"/>
                </a:solidFill>
              </a:rPr>
              <a:t>: Educating consumers about sustainable practices and the benefits of organic products to promote more mindful consumption.</a:t>
            </a:r>
          </a:p>
          <a:p>
            <a:r>
              <a:rPr lang="en-US" sz="2400" b="1" dirty="0">
                <a:solidFill>
                  <a:prstClr val="black"/>
                </a:solidFill>
              </a:rPr>
              <a:t>Resource Sharing</a:t>
            </a:r>
            <a:r>
              <a:rPr lang="en-US" sz="2400" dirty="0">
                <a:solidFill>
                  <a:prstClr val="black"/>
                </a:solidFill>
              </a:rPr>
              <a:t>: Facilitating platforms for sharing organic materials (like community gardens) to maximize resource use and reduce waste.</a:t>
            </a:r>
          </a:p>
          <a:p>
            <a:endParaRPr lang="en-US" sz="2400" dirty="0" smtClean="0">
              <a:solidFill>
                <a:srgbClr val="001D35"/>
              </a:solidFill>
              <a:latin typeface="Garamond" panose="02020404030301010803" pitchFamily="18" charset="0"/>
            </a:endParaRPr>
          </a:p>
        </p:txBody>
      </p:sp>
    </p:spTree>
    <p:extLst>
      <p:ext uri="{BB962C8B-B14F-4D97-AF65-F5344CB8AC3E}">
        <p14:creationId xmlns:p14="http://schemas.microsoft.com/office/powerpoint/2010/main" val="2379916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45462" y="10452"/>
            <a:ext cx="7739938" cy="461665"/>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Biomass: Properties and Types</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504407" y="580542"/>
            <a:ext cx="8769449" cy="5632311"/>
          </a:xfrm>
          <a:prstGeom prst="rect">
            <a:avLst/>
          </a:prstGeom>
        </p:spPr>
        <p:txBody>
          <a:bodyPr wrap="square">
            <a:spAutoFit/>
          </a:bodyPr>
          <a:lstStyle/>
          <a:p>
            <a:r>
              <a:rPr lang="en-US" sz="2400" dirty="0">
                <a:solidFill>
                  <a:prstClr val="black"/>
                </a:solidFill>
              </a:rPr>
              <a:t>Biomass refers to organic material derived from </a:t>
            </a:r>
            <a:r>
              <a:rPr lang="en-US" sz="2400" dirty="0">
                <a:solidFill>
                  <a:srgbClr val="7030A0"/>
                </a:solidFill>
              </a:rPr>
              <a:t>living or recently living organisms, primarily plants and animals</a:t>
            </a:r>
            <a:r>
              <a:rPr lang="en-US" sz="2400" dirty="0">
                <a:solidFill>
                  <a:prstClr val="black"/>
                </a:solidFill>
              </a:rPr>
              <a:t>, that can be used as a renewable energy source. Here’s an overview of its properties and types</a:t>
            </a:r>
            <a:r>
              <a:rPr lang="en-US" sz="2400" dirty="0" smtClean="0">
                <a:solidFill>
                  <a:prstClr val="black"/>
                </a:solidFill>
              </a:rPr>
              <a:t>:</a:t>
            </a:r>
          </a:p>
          <a:p>
            <a:endParaRPr lang="en-US" sz="2400" dirty="0">
              <a:solidFill>
                <a:prstClr val="black"/>
              </a:solidFill>
            </a:endParaRPr>
          </a:p>
          <a:p>
            <a:r>
              <a:rPr lang="en-US" sz="2400" b="1" dirty="0">
                <a:solidFill>
                  <a:prstClr val="black"/>
                </a:solidFill>
              </a:rPr>
              <a:t>Properties of </a:t>
            </a:r>
            <a:r>
              <a:rPr lang="en-US" sz="2400" b="1" dirty="0" smtClean="0">
                <a:solidFill>
                  <a:prstClr val="black"/>
                </a:solidFill>
              </a:rPr>
              <a:t>Biomass</a:t>
            </a:r>
          </a:p>
          <a:p>
            <a:endParaRPr lang="en-US" sz="2400" b="1" dirty="0">
              <a:solidFill>
                <a:prstClr val="black"/>
              </a:solidFill>
            </a:endParaRPr>
          </a:p>
          <a:p>
            <a:r>
              <a:rPr lang="en-US" sz="2400" b="1" dirty="0">
                <a:solidFill>
                  <a:prstClr val="black"/>
                </a:solidFill>
              </a:rPr>
              <a:t>Renewability</a:t>
            </a:r>
            <a:r>
              <a:rPr lang="en-US" sz="2400" dirty="0">
                <a:solidFill>
                  <a:prstClr val="black"/>
                </a:solidFill>
              </a:rPr>
              <a:t>: Biomass is renewable as it can be replenished through natural processes (e.g., growth of plants and trees).</a:t>
            </a:r>
          </a:p>
          <a:p>
            <a:r>
              <a:rPr lang="en-US" sz="2400" b="1" dirty="0">
                <a:solidFill>
                  <a:prstClr val="black"/>
                </a:solidFill>
              </a:rPr>
              <a:t>Energy Content</a:t>
            </a:r>
            <a:r>
              <a:rPr lang="en-US" sz="2400" dirty="0">
                <a:solidFill>
                  <a:prstClr val="black"/>
                </a:solidFill>
              </a:rPr>
              <a:t>: Biomass contains stored energy from the sun, which can be released through combustion, anaerobic digestion, or other conversion processes.</a:t>
            </a:r>
          </a:p>
          <a:p>
            <a:r>
              <a:rPr lang="en-US" sz="2400" b="1" dirty="0">
                <a:solidFill>
                  <a:prstClr val="black"/>
                </a:solidFill>
              </a:rPr>
              <a:t>Carbon Neutrality</a:t>
            </a:r>
            <a:r>
              <a:rPr lang="en-US" sz="2400" dirty="0">
                <a:solidFill>
                  <a:prstClr val="black"/>
                </a:solidFill>
              </a:rPr>
              <a:t>: When biomass is burned, it releases carbon dioxide (CO2), but the plants that produced the biomass absorb CO2 during their growth, making it potentially carbon neutral</a:t>
            </a:r>
            <a:r>
              <a:rPr lang="en-US" sz="2400" dirty="0" smtClean="0">
                <a:solidFill>
                  <a:prstClr val="black"/>
                </a:solidFill>
              </a:rPr>
              <a:t>.</a:t>
            </a:r>
            <a:endParaRPr lang="en-US" sz="2400" dirty="0">
              <a:solidFill>
                <a:prstClr val="black"/>
              </a:solidFill>
            </a:endParaRPr>
          </a:p>
        </p:txBody>
      </p:sp>
    </p:spTree>
    <p:extLst>
      <p:ext uri="{BB962C8B-B14F-4D97-AF65-F5344CB8AC3E}">
        <p14:creationId xmlns:p14="http://schemas.microsoft.com/office/powerpoint/2010/main" val="827380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45462" y="10452"/>
            <a:ext cx="7739938" cy="461665"/>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Biomass: Properties and Types</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504407" y="580542"/>
            <a:ext cx="8769449" cy="3785652"/>
          </a:xfrm>
          <a:prstGeom prst="rect">
            <a:avLst/>
          </a:prstGeom>
        </p:spPr>
        <p:txBody>
          <a:bodyPr wrap="square">
            <a:spAutoFit/>
          </a:bodyPr>
          <a:lstStyle/>
          <a:p>
            <a:r>
              <a:rPr lang="en-US" sz="2400" b="1" dirty="0" smtClean="0">
                <a:solidFill>
                  <a:prstClr val="black"/>
                </a:solidFill>
              </a:rPr>
              <a:t>Moisture </a:t>
            </a:r>
            <a:r>
              <a:rPr lang="en-US" sz="2400" b="1" dirty="0">
                <a:solidFill>
                  <a:prstClr val="black"/>
                </a:solidFill>
              </a:rPr>
              <a:t>Content</a:t>
            </a:r>
            <a:r>
              <a:rPr lang="en-US" sz="2400" dirty="0">
                <a:solidFill>
                  <a:prstClr val="black"/>
                </a:solidFill>
              </a:rPr>
              <a:t>: The moisture level in biomass affects its energy efficiency; lower moisture content typically yields higher energy output.</a:t>
            </a:r>
          </a:p>
          <a:p>
            <a:r>
              <a:rPr lang="en-US" sz="2400" b="1" dirty="0">
                <a:solidFill>
                  <a:prstClr val="black"/>
                </a:solidFill>
              </a:rPr>
              <a:t>Chemical Composition</a:t>
            </a:r>
            <a:r>
              <a:rPr lang="en-US" sz="2400" dirty="0">
                <a:solidFill>
                  <a:prstClr val="black"/>
                </a:solidFill>
              </a:rPr>
              <a:t>: Biomass consists mainly of carbohydrates, lignin, proteins, and fats, which influence its energy yield and combustion characteristics.</a:t>
            </a:r>
          </a:p>
          <a:p>
            <a:r>
              <a:rPr lang="en-US" sz="2400" b="1" dirty="0">
                <a:solidFill>
                  <a:prstClr val="black"/>
                </a:solidFill>
              </a:rPr>
              <a:t>Biodegradability</a:t>
            </a:r>
            <a:r>
              <a:rPr lang="en-US" sz="2400" dirty="0">
                <a:solidFill>
                  <a:prstClr val="black"/>
                </a:solidFill>
              </a:rPr>
              <a:t>: Biomass is biodegradable, meaning it can break down naturally and can be converted into compost or biogas.</a:t>
            </a:r>
          </a:p>
          <a:p>
            <a:endParaRPr lang="en-US" sz="2400" dirty="0">
              <a:solidFill>
                <a:prstClr val="black"/>
              </a:solidFill>
            </a:endParaRPr>
          </a:p>
          <a:p>
            <a:endParaRPr lang="en-US" sz="2400" dirty="0" smtClean="0">
              <a:solidFill>
                <a:srgbClr val="001D35"/>
              </a:solidFill>
              <a:latin typeface="Garamond" panose="02020404030301010803" pitchFamily="18" charset="0"/>
            </a:endParaRPr>
          </a:p>
        </p:txBody>
      </p:sp>
    </p:spTree>
    <p:extLst>
      <p:ext uri="{BB962C8B-B14F-4D97-AF65-F5344CB8AC3E}">
        <p14:creationId xmlns:p14="http://schemas.microsoft.com/office/powerpoint/2010/main" val="156719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45462" y="10452"/>
            <a:ext cx="7739938" cy="461665"/>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Biomass: Properties and Types</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504407" y="580542"/>
            <a:ext cx="8769449" cy="5632311"/>
          </a:xfrm>
          <a:prstGeom prst="rect">
            <a:avLst/>
          </a:prstGeom>
        </p:spPr>
        <p:txBody>
          <a:bodyPr wrap="square">
            <a:spAutoFit/>
          </a:bodyPr>
          <a:lstStyle/>
          <a:p>
            <a:r>
              <a:rPr lang="en-US" b="1" dirty="0">
                <a:solidFill>
                  <a:srgbClr val="7030A0"/>
                </a:solidFill>
                <a:latin typeface="Times New Roman" panose="02020603050405020304" pitchFamily="18" charset="0"/>
                <a:cs typeface="Times New Roman" panose="02020603050405020304" pitchFamily="18" charset="0"/>
              </a:rPr>
              <a:t>Types of </a:t>
            </a:r>
            <a:r>
              <a:rPr lang="en-US" b="1" dirty="0" smtClean="0">
                <a:solidFill>
                  <a:srgbClr val="7030A0"/>
                </a:solidFill>
                <a:latin typeface="Times New Roman" panose="02020603050405020304" pitchFamily="18" charset="0"/>
                <a:cs typeface="Times New Roman" panose="02020603050405020304" pitchFamily="18" charset="0"/>
              </a:rPr>
              <a:t>Biomass:</a:t>
            </a:r>
          </a:p>
          <a:p>
            <a:endParaRPr lang="en-US" b="1" dirty="0">
              <a:solidFill>
                <a:prstClr val="black"/>
              </a:solidFill>
              <a:latin typeface="Times New Roman" panose="02020603050405020304" pitchFamily="18" charset="0"/>
              <a:cs typeface="Times New Roman" panose="02020603050405020304" pitchFamily="18" charset="0"/>
            </a:endParaRPr>
          </a:p>
          <a:p>
            <a:r>
              <a:rPr lang="en-US" b="1" dirty="0">
                <a:solidFill>
                  <a:prstClr val="black"/>
                </a:solidFill>
                <a:latin typeface="Times New Roman" panose="02020603050405020304" pitchFamily="18" charset="0"/>
                <a:cs typeface="Times New Roman" panose="02020603050405020304" pitchFamily="18" charset="0"/>
              </a:rPr>
              <a:t>Woody Biomass</a:t>
            </a:r>
            <a:r>
              <a:rPr lang="en-US" dirty="0">
                <a:solidFill>
                  <a:prstClr val="black"/>
                </a:solidFill>
                <a:latin typeface="Times New Roman" panose="02020603050405020304" pitchFamily="18" charset="0"/>
                <a:cs typeface="Times New Roman" panose="02020603050405020304" pitchFamily="18" charset="0"/>
              </a:rPr>
              <a:t>:</a:t>
            </a:r>
          </a:p>
          <a:p>
            <a:pPr lvl="1"/>
            <a:r>
              <a:rPr lang="en-US" dirty="0">
                <a:solidFill>
                  <a:prstClr val="black"/>
                </a:solidFill>
                <a:latin typeface="Times New Roman" panose="02020603050405020304" pitchFamily="18" charset="0"/>
                <a:cs typeface="Times New Roman" panose="02020603050405020304" pitchFamily="18" charset="0"/>
              </a:rPr>
              <a:t>Includes trees, branches, and wood residues.</a:t>
            </a:r>
          </a:p>
          <a:p>
            <a:pPr lvl="1"/>
            <a:r>
              <a:rPr lang="en-US" dirty="0">
                <a:solidFill>
                  <a:prstClr val="black"/>
                </a:solidFill>
                <a:latin typeface="Times New Roman" panose="02020603050405020304" pitchFamily="18" charset="0"/>
                <a:cs typeface="Times New Roman" panose="02020603050405020304" pitchFamily="18" charset="0"/>
              </a:rPr>
              <a:t>Commonly used for bioenergy production, paper, and construction materials.</a:t>
            </a:r>
          </a:p>
          <a:p>
            <a:r>
              <a:rPr lang="en-US" b="1" dirty="0">
                <a:solidFill>
                  <a:prstClr val="black"/>
                </a:solidFill>
                <a:latin typeface="Times New Roman" panose="02020603050405020304" pitchFamily="18" charset="0"/>
                <a:cs typeface="Times New Roman" panose="02020603050405020304" pitchFamily="18" charset="0"/>
              </a:rPr>
              <a:t>Agricultural Residues</a:t>
            </a:r>
            <a:r>
              <a:rPr lang="en-US" dirty="0">
                <a:solidFill>
                  <a:prstClr val="black"/>
                </a:solidFill>
                <a:latin typeface="Times New Roman" panose="02020603050405020304" pitchFamily="18" charset="0"/>
                <a:cs typeface="Times New Roman" panose="02020603050405020304" pitchFamily="18" charset="0"/>
              </a:rPr>
              <a:t>:</a:t>
            </a:r>
          </a:p>
          <a:p>
            <a:pPr lvl="1"/>
            <a:r>
              <a:rPr lang="en-US" dirty="0">
                <a:solidFill>
                  <a:prstClr val="black"/>
                </a:solidFill>
                <a:latin typeface="Times New Roman" panose="02020603050405020304" pitchFamily="18" charset="0"/>
                <a:cs typeface="Times New Roman" panose="02020603050405020304" pitchFamily="18" charset="0"/>
              </a:rPr>
              <a:t>Byproducts from crop production, such as straw, corn stalks, and sugarcane bagasse.</a:t>
            </a:r>
          </a:p>
          <a:p>
            <a:pPr lvl="1"/>
            <a:r>
              <a:rPr lang="en-US" dirty="0">
                <a:solidFill>
                  <a:prstClr val="black"/>
                </a:solidFill>
                <a:latin typeface="Times New Roman" panose="02020603050405020304" pitchFamily="18" charset="0"/>
                <a:cs typeface="Times New Roman" panose="02020603050405020304" pitchFamily="18" charset="0"/>
              </a:rPr>
              <a:t>Often used for biofuels, animal bedding, or soil amendment.</a:t>
            </a:r>
          </a:p>
          <a:p>
            <a:r>
              <a:rPr lang="en-US" b="1" dirty="0">
                <a:solidFill>
                  <a:prstClr val="black"/>
                </a:solidFill>
                <a:latin typeface="Times New Roman" panose="02020603050405020304" pitchFamily="18" charset="0"/>
                <a:cs typeface="Times New Roman" panose="02020603050405020304" pitchFamily="18" charset="0"/>
              </a:rPr>
              <a:t>Energy Crops</a:t>
            </a:r>
            <a:r>
              <a:rPr lang="en-US" dirty="0">
                <a:solidFill>
                  <a:prstClr val="black"/>
                </a:solidFill>
                <a:latin typeface="Times New Roman" panose="02020603050405020304" pitchFamily="18" charset="0"/>
                <a:cs typeface="Times New Roman" panose="02020603050405020304" pitchFamily="18" charset="0"/>
              </a:rPr>
              <a:t>:</a:t>
            </a:r>
          </a:p>
          <a:p>
            <a:pPr lvl="1"/>
            <a:r>
              <a:rPr lang="en-US" dirty="0">
                <a:solidFill>
                  <a:prstClr val="black"/>
                </a:solidFill>
                <a:latin typeface="Times New Roman" panose="02020603050405020304" pitchFamily="18" charset="0"/>
                <a:cs typeface="Times New Roman" panose="02020603050405020304" pitchFamily="18" charset="0"/>
              </a:rPr>
              <a:t>Plants specifically grown for energy production, such as </a:t>
            </a:r>
            <a:r>
              <a:rPr lang="en-US" dirty="0" err="1">
                <a:solidFill>
                  <a:prstClr val="black"/>
                </a:solidFill>
                <a:latin typeface="Times New Roman" panose="02020603050405020304" pitchFamily="18" charset="0"/>
                <a:cs typeface="Times New Roman" panose="02020603050405020304" pitchFamily="18" charset="0"/>
              </a:rPr>
              <a:t>switchgrass</a:t>
            </a:r>
            <a:r>
              <a:rPr lang="en-US" dirty="0">
                <a:solidFill>
                  <a:prstClr val="black"/>
                </a:solidFill>
                <a:latin typeface="Times New Roman" panose="02020603050405020304" pitchFamily="18" charset="0"/>
                <a:cs typeface="Times New Roman" panose="02020603050405020304" pitchFamily="18" charset="0"/>
              </a:rPr>
              <a:t>, </a:t>
            </a:r>
            <a:r>
              <a:rPr lang="en-US" dirty="0" err="1">
                <a:solidFill>
                  <a:prstClr val="black"/>
                </a:solidFill>
                <a:latin typeface="Times New Roman" panose="02020603050405020304" pitchFamily="18" charset="0"/>
                <a:cs typeface="Times New Roman" panose="02020603050405020304" pitchFamily="18" charset="0"/>
              </a:rPr>
              <a:t>miscanthus</a:t>
            </a:r>
            <a:r>
              <a:rPr lang="en-US" dirty="0">
                <a:solidFill>
                  <a:prstClr val="black"/>
                </a:solidFill>
                <a:latin typeface="Times New Roman" panose="02020603050405020304" pitchFamily="18" charset="0"/>
                <a:cs typeface="Times New Roman" panose="02020603050405020304" pitchFamily="18" charset="0"/>
              </a:rPr>
              <a:t>, and giant reed.</a:t>
            </a:r>
          </a:p>
          <a:p>
            <a:pPr lvl="1"/>
            <a:r>
              <a:rPr lang="en-US" dirty="0">
                <a:solidFill>
                  <a:prstClr val="black"/>
                </a:solidFill>
                <a:latin typeface="Times New Roman" panose="02020603050405020304" pitchFamily="18" charset="0"/>
                <a:cs typeface="Times New Roman" panose="02020603050405020304" pitchFamily="18" charset="0"/>
              </a:rPr>
              <a:t>They are high-yield and often cultivated on marginal lands.</a:t>
            </a:r>
          </a:p>
          <a:p>
            <a:r>
              <a:rPr lang="en-US" b="1" dirty="0">
                <a:solidFill>
                  <a:prstClr val="black"/>
                </a:solidFill>
                <a:latin typeface="Times New Roman" panose="02020603050405020304" pitchFamily="18" charset="0"/>
                <a:cs typeface="Times New Roman" panose="02020603050405020304" pitchFamily="18" charset="0"/>
              </a:rPr>
              <a:t>Animal Manure</a:t>
            </a:r>
            <a:r>
              <a:rPr lang="en-US" dirty="0">
                <a:solidFill>
                  <a:prstClr val="black"/>
                </a:solidFill>
                <a:latin typeface="Times New Roman" panose="02020603050405020304" pitchFamily="18" charset="0"/>
                <a:cs typeface="Times New Roman" panose="02020603050405020304" pitchFamily="18" charset="0"/>
              </a:rPr>
              <a:t>:</a:t>
            </a:r>
          </a:p>
          <a:p>
            <a:pPr lvl="1"/>
            <a:r>
              <a:rPr lang="en-US" dirty="0">
                <a:solidFill>
                  <a:prstClr val="black"/>
                </a:solidFill>
                <a:latin typeface="Times New Roman" panose="02020603050405020304" pitchFamily="18" charset="0"/>
                <a:cs typeface="Times New Roman" panose="02020603050405020304" pitchFamily="18" charset="0"/>
              </a:rPr>
              <a:t>Waste from livestock that can be processed to produce biogas through anaerobic digestion.</a:t>
            </a:r>
          </a:p>
          <a:p>
            <a:pPr lvl="1"/>
            <a:r>
              <a:rPr lang="en-US" dirty="0">
                <a:solidFill>
                  <a:prstClr val="black"/>
                </a:solidFill>
                <a:latin typeface="Times New Roman" panose="02020603050405020304" pitchFamily="18" charset="0"/>
                <a:cs typeface="Times New Roman" panose="02020603050405020304" pitchFamily="18" charset="0"/>
              </a:rPr>
              <a:t>Can also be composted to create organic fertilizers.</a:t>
            </a:r>
          </a:p>
          <a:p>
            <a:r>
              <a:rPr lang="en-US" b="1" dirty="0">
                <a:solidFill>
                  <a:prstClr val="black"/>
                </a:solidFill>
                <a:latin typeface="Times New Roman" panose="02020603050405020304" pitchFamily="18" charset="0"/>
                <a:cs typeface="Times New Roman" panose="02020603050405020304" pitchFamily="18" charset="0"/>
              </a:rPr>
              <a:t>Algae</a:t>
            </a:r>
            <a:r>
              <a:rPr lang="en-US" dirty="0">
                <a:solidFill>
                  <a:prstClr val="black"/>
                </a:solidFill>
                <a:latin typeface="Times New Roman" panose="02020603050405020304" pitchFamily="18" charset="0"/>
                <a:cs typeface="Times New Roman" panose="02020603050405020304" pitchFamily="18" charset="0"/>
              </a:rPr>
              <a:t>:</a:t>
            </a:r>
          </a:p>
          <a:p>
            <a:pPr lvl="1"/>
            <a:r>
              <a:rPr lang="en-US" dirty="0">
                <a:solidFill>
                  <a:prstClr val="black"/>
                </a:solidFill>
                <a:latin typeface="Times New Roman" panose="02020603050405020304" pitchFamily="18" charset="0"/>
                <a:cs typeface="Times New Roman" panose="02020603050405020304" pitchFamily="18" charset="0"/>
              </a:rPr>
              <a:t>Microalgae and </a:t>
            </a:r>
            <a:r>
              <a:rPr lang="en-US" dirty="0" err="1">
                <a:solidFill>
                  <a:prstClr val="black"/>
                </a:solidFill>
                <a:latin typeface="Times New Roman" panose="02020603050405020304" pitchFamily="18" charset="0"/>
                <a:cs typeface="Times New Roman" panose="02020603050405020304" pitchFamily="18" charset="0"/>
              </a:rPr>
              <a:t>macroalgae</a:t>
            </a:r>
            <a:r>
              <a:rPr lang="en-US" dirty="0">
                <a:solidFill>
                  <a:prstClr val="black"/>
                </a:solidFill>
                <a:latin typeface="Times New Roman" panose="02020603050405020304" pitchFamily="18" charset="0"/>
                <a:cs typeface="Times New Roman" panose="02020603050405020304" pitchFamily="18" charset="0"/>
              </a:rPr>
              <a:t> can be cultivated for biofuels, food, and animal feed.</a:t>
            </a:r>
          </a:p>
          <a:p>
            <a:pPr lvl="1"/>
            <a:r>
              <a:rPr lang="en-US" dirty="0">
                <a:solidFill>
                  <a:prstClr val="black"/>
                </a:solidFill>
                <a:latin typeface="Times New Roman" panose="02020603050405020304" pitchFamily="18" charset="0"/>
                <a:cs typeface="Times New Roman" panose="02020603050405020304" pitchFamily="18" charset="0"/>
              </a:rPr>
              <a:t>They have high growth rates and can be grown in various environments, including saline water</a:t>
            </a:r>
            <a:r>
              <a:rPr lang="en-US" dirty="0" smtClean="0">
                <a:solidFill>
                  <a:prstClr val="black"/>
                </a:solidFill>
                <a:latin typeface="Times New Roman" panose="02020603050405020304" pitchFamily="18" charset="0"/>
                <a:cs typeface="Times New Roman" panose="02020603050405020304" pitchFamily="18" charset="0"/>
              </a:rPr>
              <a:t>.</a:t>
            </a:r>
            <a:endParaRPr lang="en-US"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2841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p:cNvSpPr/>
          <p:nvPr/>
        </p:nvSpPr>
        <p:spPr>
          <a:xfrm flipH="1">
            <a:off x="-24000" y="-2"/>
            <a:ext cx="2469463" cy="6858000"/>
          </a:xfrm>
          <a:prstGeom prst="rect">
            <a:avLst/>
          </a:prstGeom>
          <a:solidFill>
            <a:srgbClr val="F28E0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5" name="Rectangle"/>
          <p:cNvSpPr/>
          <p:nvPr/>
        </p:nvSpPr>
        <p:spPr>
          <a:xfrm flipH="1">
            <a:off x="11496000" y="1"/>
            <a:ext cx="257907" cy="6858000"/>
          </a:xfrm>
          <a:prstGeom prst="rect">
            <a:avLst/>
          </a:prstGeom>
          <a:solidFill>
            <a:srgbClr val="F28E01"/>
          </a:solidFill>
          <a:ln w="12700">
            <a:miter lim="400000"/>
          </a:ln>
        </p:spPr>
        <p:txBody>
          <a:bodyPr lIns="50800" tIns="50800" rIns="50800" bIns="50800" anchor="ctr"/>
          <a:lstStyle/>
          <a:p>
            <a:pPr defTabSz="1130300">
              <a:defRPr sz="3300">
                <a:solidFill>
                  <a:srgbClr val="FFFFFF"/>
                </a:solidFill>
                <a:latin typeface="Graphik"/>
                <a:ea typeface="Graphik"/>
                <a:cs typeface="Graphik"/>
                <a:sym typeface="Graphik"/>
              </a:defRPr>
            </a:pPr>
            <a:endParaRPr sz="3300">
              <a:solidFill>
                <a:srgbClr val="FFFFFF"/>
              </a:solidFill>
              <a:latin typeface="Graphik"/>
              <a:ea typeface="Graphik"/>
              <a:cs typeface="Graphik"/>
              <a:sym typeface="Graphik"/>
            </a:endParaRPr>
          </a:p>
        </p:txBody>
      </p:sp>
      <p:grpSp>
        <p:nvGrpSpPr>
          <p:cNvPr id="6" name="Group 5"/>
          <p:cNvGrpSpPr/>
          <p:nvPr/>
        </p:nvGrpSpPr>
        <p:grpSpPr>
          <a:xfrm>
            <a:off x="122050" y="1474470"/>
            <a:ext cx="2209165" cy="3067050"/>
            <a:chOff x="230" y="2322"/>
            <a:chExt cx="3479" cy="4830"/>
          </a:xfrm>
        </p:grpSpPr>
        <p:sp>
          <p:nvSpPr>
            <p:cNvPr id="7" name="Rectangle"/>
            <p:cNvSpPr/>
            <p:nvPr/>
          </p:nvSpPr>
          <p:spPr>
            <a:xfrm flipH="1">
              <a:off x="1099" y="2322"/>
              <a:ext cx="2611" cy="2465"/>
            </a:xfrm>
            <a:prstGeom prst="rect">
              <a:avLst/>
            </a:prstGeom>
            <a:solidFill>
              <a:schemeClr val="bg1"/>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a:solidFill>
                  <a:srgbClr val="FFFFFF"/>
                </a:solidFill>
                <a:latin typeface="Graphik"/>
                <a:ea typeface="Graphik"/>
                <a:cs typeface="Graphik"/>
                <a:sym typeface="Graphik"/>
              </a:endParaRPr>
            </a:p>
          </p:txBody>
        </p:sp>
        <p:sp>
          <p:nvSpPr>
            <p:cNvPr id="8" name="Rectangle"/>
            <p:cNvSpPr/>
            <p:nvPr/>
          </p:nvSpPr>
          <p:spPr>
            <a:xfrm flipH="1">
              <a:off x="230" y="2624"/>
              <a:ext cx="3192" cy="4529"/>
            </a:xfrm>
            <a:prstGeom prst="rect">
              <a:avLst/>
            </a:prstGeom>
            <a:solidFill>
              <a:srgbClr val="585858"/>
            </a:solidFill>
            <a:ln w="12700">
              <a:miter lim="400000"/>
            </a:ln>
          </p:spPr>
          <p:txBody>
            <a:bodyPr lIns="50800" tIns="50800" rIns="50800" bIns="50800" anchor="ctr"/>
            <a:lstStyle/>
            <a:p>
              <a:pPr defTabSz="1130300">
                <a:defRPr sz="3200">
                  <a:solidFill>
                    <a:srgbClr val="FFFFFF"/>
                  </a:solidFill>
                  <a:latin typeface="Graphik"/>
                  <a:ea typeface="Graphik"/>
                  <a:cs typeface="Graphik"/>
                  <a:sym typeface="Graphik"/>
                </a:defRPr>
              </a:pPr>
              <a:endParaRPr sz="3200" baseline="-25000" dirty="0">
                <a:solidFill>
                  <a:srgbClr val="FFFFFF"/>
                </a:solidFill>
                <a:latin typeface="Graphik"/>
                <a:ea typeface="Graphik"/>
                <a:cs typeface="Graphik"/>
                <a:sym typeface="Graphik"/>
              </a:endParaRPr>
            </a:p>
          </p:txBody>
        </p:sp>
        <p:pic>
          <p:nvPicPr>
            <p:cNvPr id="9" name="Image" descr="Image"/>
            <p:cNvPicPr>
              <a:picLocks noChangeAspect="1"/>
            </p:cNvPicPr>
            <p:nvPr/>
          </p:nvPicPr>
          <p:blipFill>
            <a:blip r:embed="rId2"/>
            <a:stretch>
              <a:fillRect/>
            </a:stretch>
          </p:blipFill>
          <p:spPr>
            <a:xfrm>
              <a:off x="987" y="3715"/>
              <a:ext cx="1683" cy="1805"/>
            </a:xfrm>
            <a:prstGeom prst="rect">
              <a:avLst/>
            </a:prstGeom>
            <a:ln w="12700">
              <a:miter lim="400000"/>
              <a:headEnd/>
              <a:tailEnd/>
            </a:ln>
          </p:spPr>
        </p:pic>
      </p:grpSp>
      <p:sp>
        <p:nvSpPr>
          <p:cNvPr id="10" name="TextBox 9"/>
          <p:cNvSpPr txBox="1"/>
          <p:nvPr/>
        </p:nvSpPr>
        <p:spPr>
          <a:xfrm>
            <a:off x="336000" y="3643668"/>
            <a:ext cx="1800000" cy="369332"/>
          </a:xfrm>
          <a:prstGeom prst="rect">
            <a:avLst/>
          </a:prstGeom>
          <a:noFill/>
        </p:spPr>
        <p:txBody>
          <a:bodyPr wrap="square" rtlCol="0">
            <a:spAutoFit/>
          </a:bodyPr>
          <a:lstStyle/>
          <a:p>
            <a:r>
              <a:rPr lang="en-US" dirty="0">
                <a:solidFill>
                  <a:prstClr val="black"/>
                </a:solidFill>
              </a:rPr>
              <a:t>    </a:t>
            </a:r>
            <a:r>
              <a:rPr lang="en-US" dirty="0" err="1">
                <a:solidFill>
                  <a:prstClr val="white"/>
                </a:solidFill>
              </a:rPr>
              <a:t>Dept</a:t>
            </a:r>
            <a:r>
              <a:rPr lang="en-US" dirty="0">
                <a:solidFill>
                  <a:prstClr val="white"/>
                </a:solidFill>
              </a:rPr>
              <a:t> of </a:t>
            </a:r>
            <a:r>
              <a:rPr lang="en-US" dirty="0" smtClean="0">
                <a:solidFill>
                  <a:prstClr val="white"/>
                </a:solidFill>
              </a:rPr>
              <a:t>BT</a:t>
            </a:r>
            <a:endParaRPr lang="en-US" dirty="0">
              <a:solidFill>
                <a:prstClr val="white"/>
              </a:solidFill>
            </a:endParaRPr>
          </a:p>
        </p:txBody>
      </p:sp>
      <p:sp>
        <p:nvSpPr>
          <p:cNvPr id="13" name="Rectangle 12"/>
          <p:cNvSpPr/>
          <p:nvPr/>
        </p:nvSpPr>
        <p:spPr>
          <a:xfrm>
            <a:off x="2445462" y="10452"/>
            <a:ext cx="7739938" cy="461665"/>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Biomass: Properties and Types</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504407" y="580542"/>
            <a:ext cx="8769449" cy="4585871"/>
          </a:xfrm>
          <a:prstGeom prst="rect">
            <a:avLst/>
          </a:prstGeom>
        </p:spPr>
        <p:txBody>
          <a:bodyPr wrap="square">
            <a:spAutoFit/>
          </a:bodyPr>
          <a:lstStyle/>
          <a:p>
            <a:r>
              <a:rPr lang="en-US" sz="2000" b="1" dirty="0" smtClean="0">
                <a:solidFill>
                  <a:prstClr val="black"/>
                </a:solidFill>
              </a:rPr>
              <a:t>Food </a:t>
            </a:r>
            <a:r>
              <a:rPr lang="en-US" sz="2000" b="1" dirty="0">
                <a:solidFill>
                  <a:prstClr val="black"/>
                </a:solidFill>
              </a:rPr>
              <a:t>and Yard Waste</a:t>
            </a:r>
            <a:r>
              <a:rPr lang="en-US" sz="2000" dirty="0">
                <a:solidFill>
                  <a:prstClr val="black"/>
                </a:solidFill>
              </a:rPr>
              <a:t>:</a:t>
            </a:r>
          </a:p>
          <a:p>
            <a:pPr lvl="1"/>
            <a:r>
              <a:rPr lang="en-US" sz="2000" dirty="0">
                <a:solidFill>
                  <a:prstClr val="black"/>
                </a:solidFill>
              </a:rPr>
              <a:t>Includes food scraps, garden waste, and other organic materials.</a:t>
            </a:r>
          </a:p>
          <a:p>
            <a:pPr lvl="1"/>
            <a:r>
              <a:rPr lang="en-US" sz="2000" dirty="0">
                <a:solidFill>
                  <a:prstClr val="black"/>
                </a:solidFill>
              </a:rPr>
              <a:t>Often processed through composting or anaerobic digestion for energy recovery</a:t>
            </a:r>
            <a:r>
              <a:rPr lang="en-US" sz="2000" dirty="0" smtClean="0">
                <a:solidFill>
                  <a:prstClr val="black"/>
                </a:solidFill>
              </a:rPr>
              <a:t>.</a:t>
            </a:r>
          </a:p>
          <a:p>
            <a:pPr lvl="1"/>
            <a:endParaRPr lang="en-US" sz="2000" dirty="0">
              <a:solidFill>
                <a:prstClr val="black"/>
              </a:solidFill>
            </a:endParaRPr>
          </a:p>
          <a:p>
            <a:r>
              <a:rPr lang="en-US" sz="2000" b="1" dirty="0">
                <a:solidFill>
                  <a:srgbClr val="7030A0"/>
                </a:solidFill>
              </a:rPr>
              <a:t>Applications of </a:t>
            </a:r>
            <a:r>
              <a:rPr lang="en-US" sz="2000" b="1" dirty="0" smtClean="0">
                <a:solidFill>
                  <a:srgbClr val="7030A0"/>
                </a:solidFill>
              </a:rPr>
              <a:t>Biomass</a:t>
            </a:r>
          </a:p>
          <a:p>
            <a:endParaRPr lang="en-US" sz="2000" b="1" dirty="0">
              <a:solidFill>
                <a:prstClr val="black"/>
              </a:solidFill>
            </a:endParaRPr>
          </a:p>
          <a:p>
            <a:r>
              <a:rPr lang="en-US" sz="2000" b="1" dirty="0">
                <a:solidFill>
                  <a:prstClr val="black"/>
                </a:solidFill>
              </a:rPr>
              <a:t>Biofuels</a:t>
            </a:r>
            <a:r>
              <a:rPr lang="en-US" sz="2000" dirty="0">
                <a:solidFill>
                  <a:prstClr val="black"/>
                </a:solidFill>
              </a:rPr>
              <a:t>: Biomass can be converted into liquid fuels (e.g., ethanol, biodiesel) for transportation.</a:t>
            </a:r>
          </a:p>
          <a:p>
            <a:r>
              <a:rPr lang="en-US" sz="2000" b="1" dirty="0" err="1">
                <a:solidFill>
                  <a:prstClr val="black"/>
                </a:solidFill>
              </a:rPr>
              <a:t>Biopower</a:t>
            </a:r>
            <a:r>
              <a:rPr lang="en-US" sz="2000" dirty="0">
                <a:solidFill>
                  <a:prstClr val="black"/>
                </a:solidFill>
              </a:rPr>
              <a:t>: Biomass can be burned or converted into gas to generate electricity.</a:t>
            </a:r>
          </a:p>
          <a:p>
            <a:r>
              <a:rPr lang="en-US" sz="2000" b="1" dirty="0" err="1">
                <a:solidFill>
                  <a:prstClr val="black"/>
                </a:solidFill>
              </a:rPr>
              <a:t>Bioproducts</a:t>
            </a:r>
            <a:r>
              <a:rPr lang="en-US" sz="2000" dirty="0">
                <a:solidFill>
                  <a:prstClr val="black"/>
                </a:solidFill>
              </a:rPr>
              <a:t>: Biomass is used to produce a range of products, including biodegradable plastics and chemicals.</a:t>
            </a:r>
          </a:p>
          <a:p>
            <a:endParaRPr lang="en-US" sz="2800" dirty="0">
              <a:solidFill>
                <a:prstClr val="black"/>
              </a:solidFill>
            </a:endParaRPr>
          </a:p>
          <a:p>
            <a:endParaRPr lang="en-US" sz="2400" dirty="0" smtClean="0">
              <a:solidFill>
                <a:srgbClr val="001D35"/>
              </a:solidFill>
              <a:latin typeface="Garamond" panose="02020404030301010803" pitchFamily="18" charset="0"/>
            </a:endParaRPr>
          </a:p>
        </p:txBody>
      </p:sp>
    </p:spTree>
    <p:extLst>
      <p:ext uri="{BB962C8B-B14F-4D97-AF65-F5344CB8AC3E}">
        <p14:creationId xmlns:p14="http://schemas.microsoft.com/office/powerpoint/2010/main" val="3476371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Acharya Template" id="{DF8BE61E-DA8E-4246-823D-69905A95B81B}" vid="{EB6DDDDC-A828-49EB-A511-4D2F93377DC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utura Cyrill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57251</TotalTime>
  <Words>3631</Words>
  <Application>Microsoft Office PowerPoint</Application>
  <PresentationFormat>Custom</PresentationFormat>
  <Paragraphs>302</Paragraphs>
  <Slides>37</Slides>
  <Notes>1</Notes>
  <HiddenSlides>0</HiddenSlides>
  <MMClips>0</MMClips>
  <ScaleCrop>false</ScaleCrop>
  <HeadingPairs>
    <vt:vector size="4" baseType="variant">
      <vt:variant>
        <vt:lpstr>Theme</vt:lpstr>
      </vt:variant>
      <vt:variant>
        <vt:i4>5</vt:i4>
      </vt:variant>
      <vt:variant>
        <vt:lpstr>Slide Titles</vt:lpstr>
      </vt:variant>
      <vt:variant>
        <vt:i4>37</vt:i4>
      </vt:variant>
    </vt:vector>
  </HeadingPairs>
  <TitlesOfParts>
    <vt:vector size="42" baseType="lpstr">
      <vt:lpstr>1_Custom Design</vt:lpstr>
      <vt:lpstr>Custom Design</vt:lpstr>
      <vt:lpstr>2_Custom Design</vt:lpstr>
      <vt:lpstr>3_Custom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Principal aip</dc:creator>
  <cp:lastModifiedBy>NAMRATA.G.PATIL</cp:lastModifiedBy>
  <cp:revision>113</cp:revision>
  <dcterms:created xsi:type="dcterms:W3CDTF">2021-09-07T04:22:00Z</dcterms:created>
  <dcterms:modified xsi:type="dcterms:W3CDTF">2024-11-21T08:47:11Z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0398283ACE364599A240D38F3F474187_13</vt:lpwstr>
  </property>
  <property fmtid="{D5CDD505-2E9C-101B-9397-08002B2CF9AE}" pid="3" name="KSOProductBuildVer">
    <vt:lpwstr>1033-12.2.0.13489</vt:lpwstr>
  </property>
</Properties>
</file>